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9" r:id="rId1"/>
  </p:sldMasterIdLst>
  <p:notesMasterIdLst>
    <p:notesMasterId r:id="rId15"/>
  </p:notesMasterIdLst>
  <p:handoutMasterIdLst>
    <p:handoutMasterId r:id="rId16"/>
  </p:handoutMasterIdLst>
  <p:sldIdLst>
    <p:sldId id="963" r:id="rId2"/>
    <p:sldId id="950" r:id="rId3"/>
    <p:sldId id="976" r:id="rId4"/>
    <p:sldId id="970" r:id="rId5"/>
    <p:sldId id="971" r:id="rId6"/>
    <p:sldId id="975" r:id="rId7"/>
    <p:sldId id="951" r:id="rId8"/>
    <p:sldId id="972" r:id="rId9"/>
    <p:sldId id="973" r:id="rId10"/>
    <p:sldId id="974" r:id="rId11"/>
    <p:sldId id="952" r:id="rId12"/>
    <p:sldId id="969" r:id="rId13"/>
    <p:sldId id="977" r:id="rId14"/>
  </p:sldIdLst>
  <p:sldSz cx="9144000" cy="6858000" type="screen4x3"/>
  <p:notesSz cx="6794500" cy="9906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2479">
          <p15:clr>
            <a:srgbClr val="A4A3A4"/>
          </p15:clr>
        </p15:guide>
        <p15:guide id="3" orient="horz" pos="2799">
          <p15:clr>
            <a:srgbClr val="A4A3A4"/>
          </p15:clr>
        </p15:guide>
        <p15:guide id="4" orient="horz" pos="3119">
          <p15:clr>
            <a:srgbClr val="A4A3A4"/>
          </p15:clr>
        </p15:guide>
        <p15:guide id="5" orient="horz" pos="3439">
          <p15:clr>
            <a:srgbClr val="A4A3A4"/>
          </p15:clr>
        </p15:guide>
        <p15:guide id="6" orient="horz" pos="3754">
          <p15:clr>
            <a:srgbClr val="A4A3A4"/>
          </p15:clr>
        </p15:guide>
        <p15:guide id="7" orient="horz" pos="4080">
          <p15:clr>
            <a:srgbClr val="A4A3A4"/>
          </p15:clr>
        </p15:guide>
        <p15:guide id="8" orient="horz" pos="1836">
          <p15:clr>
            <a:srgbClr val="A4A3A4"/>
          </p15:clr>
        </p15:guide>
        <p15:guide id="9" pos="2880">
          <p15:clr>
            <a:srgbClr val="A4A3A4"/>
          </p15:clr>
        </p15:guide>
        <p15:guide id="10" pos="2440">
          <p15:clr>
            <a:srgbClr val="A4A3A4"/>
          </p15:clr>
        </p15:guide>
        <p15:guide id="11" pos="3324">
          <p15:clr>
            <a:srgbClr val="A4A3A4"/>
          </p15:clr>
        </p15:guide>
        <p15:guide id="12" pos="3768">
          <p15:clr>
            <a:srgbClr val="A4A3A4"/>
          </p15:clr>
        </p15:guide>
        <p15:guide id="13" pos="4212">
          <p15:clr>
            <a:srgbClr val="A4A3A4"/>
          </p15:clr>
        </p15:guide>
        <p15:guide id="14" pos="4657">
          <p15:clr>
            <a:srgbClr val="A4A3A4"/>
          </p15:clr>
        </p15:guide>
        <p15:guide id="15" pos="5100">
          <p15:clr>
            <a:srgbClr val="A4A3A4"/>
          </p15:clr>
        </p15:guide>
        <p15:guide id="16" pos="55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9FB03"/>
    <a:srgbClr val="FFE5E5"/>
    <a:srgbClr val="E5F8FF"/>
    <a:srgbClr val="FFFFCC"/>
    <a:srgbClr val="CCFFFF"/>
    <a:srgbClr val="008000"/>
    <a:srgbClr val="FF9999"/>
    <a:srgbClr val="FF33CC"/>
    <a:srgbClr val="FF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4" autoAdjust="0"/>
    <p:restoredTop sz="99759" autoAdjust="0"/>
  </p:normalViewPr>
  <p:slideViewPr>
    <p:cSldViewPr>
      <p:cViewPr>
        <p:scale>
          <a:sx n="100" d="100"/>
          <a:sy n="100" d="100"/>
        </p:scale>
        <p:origin x="-1776" y="-486"/>
      </p:cViewPr>
      <p:guideLst>
        <p:guide orient="horz" pos="2160"/>
        <p:guide orient="horz" pos="2479"/>
        <p:guide orient="horz" pos="2799"/>
        <p:guide orient="horz" pos="3119"/>
        <p:guide orient="horz" pos="3439"/>
        <p:guide orient="horz" pos="3754"/>
        <p:guide orient="horz" pos="4080"/>
        <p:guide orient="horz" pos="1836"/>
        <p:guide pos="2880"/>
        <p:guide pos="2440"/>
        <p:guide pos="3324"/>
        <p:guide pos="3768"/>
        <p:guide pos="4212"/>
        <p:guide pos="4657"/>
        <p:guide pos="5100"/>
        <p:guide pos="554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0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1" tIns="45681" rIns="91361" bIns="45681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ヒラギノ角ゴ Pro W3" pitchFamily="-128" charset="-128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29" y="0"/>
            <a:ext cx="29440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1" tIns="45681" rIns="91361" bIns="45681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ヒラギノ角ゴ Pro W3" pitchFamily="-128" charset="-128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440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1" tIns="45681" rIns="91361" bIns="45681" numCol="1" anchor="b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ヒラギノ角ゴ Pro W3" pitchFamily="-128" charset="-128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29" y="9410700"/>
            <a:ext cx="29440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1" tIns="45681" rIns="91361" bIns="45681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ヒラギノ角ゴ Pro W3" pitchFamily="-128" charset="-128"/>
                <a:cs typeface="+mn-cs"/>
              </a:defRPr>
            </a:lvl1pPr>
          </a:lstStyle>
          <a:p>
            <a:pPr>
              <a:defRPr/>
            </a:pPr>
            <a:fld id="{839824A9-1547-4D11-8323-6D0A80A421C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580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0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1" tIns="45681" rIns="91361" bIns="45681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ヒラギノ角ゴ Pro W3" pitchFamily="-128" charset="-128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29" y="0"/>
            <a:ext cx="29440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1" tIns="45681" rIns="91361" bIns="45681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ヒラギノ角ゴ Pro W3" pitchFamily="-128" charset="-128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6" y="4705350"/>
            <a:ext cx="4981789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1" tIns="45681" rIns="91361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Click to edit Master text styles</a:t>
            </a:r>
          </a:p>
          <a:p>
            <a:pPr lvl="1"/>
            <a:r>
              <a:rPr lang="ru-RU" noProof="0" smtClean="0"/>
              <a:t>Second level</a:t>
            </a:r>
          </a:p>
          <a:p>
            <a:pPr lvl="2"/>
            <a:r>
              <a:rPr lang="ru-RU" noProof="0" smtClean="0"/>
              <a:t>Third level</a:t>
            </a:r>
          </a:p>
          <a:p>
            <a:pPr lvl="3"/>
            <a:r>
              <a:rPr lang="ru-RU" noProof="0" smtClean="0"/>
              <a:t>Fourth level</a:t>
            </a:r>
          </a:p>
          <a:p>
            <a:pPr lvl="4"/>
            <a:r>
              <a:rPr lang="ru-RU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440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1" tIns="45681" rIns="91361" bIns="45681" numCol="1" anchor="b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ヒラギノ角ゴ Pro W3" pitchFamily="-128" charset="-128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29" y="9410700"/>
            <a:ext cx="29440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1" tIns="45681" rIns="91361" bIns="45681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ヒラギノ角ゴ Pro W3" pitchFamily="-128" charset="-128"/>
                <a:cs typeface="+mn-cs"/>
              </a:defRPr>
            </a:lvl1pPr>
          </a:lstStyle>
          <a:p>
            <a:pPr>
              <a:defRPr/>
            </a:pPr>
            <a:fld id="{892FF3A4-8827-43C6-9DE9-FABB83106CE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6615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itchFamily="34" charset="0"/>
              </a:defRPr>
            </a:lvl1pPr>
            <a:lvl2pPr marL="739032" indent="-284243">
              <a:defRPr sz="1200">
                <a:solidFill>
                  <a:schemeClr val="bg1"/>
                </a:solidFill>
                <a:latin typeface="Arial" pitchFamily="34" charset="0"/>
              </a:defRPr>
            </a:lvl2pPr>
            <a:lvl3pPr marL="1136972" indent="-227395">
              <a:defRPr sz="1200">
                <a:solidFill>
                  <a:schemeClr val="bg1"/>
                </a:solidFill>
                <a:latin typeface="Arial" pitchFamily="34" charset="0"/>
              </a:defRPr>
            </a:lvl3pPr>
            <a:lvl4pPr marL="1591761" indent="-227395">
              <a:defRPr sz="1200">
                <a:solidFill>
                  <a:schemeClr val="bg1"/>
                </a:solidFill>
                <a:latin typeface="Arial" pitchFamily="34" charset="0"/>
              </a:defRPr>
            </a:lvl4pPr>
            <a:lvl5pPr marL="2046549" indent="-227395">
              <a:defRPr sz="1200">
                <a:solidFill>
                  <a:schemeClr val="bg1"/>
                </a:solidFill>
                <a:latin typeface="Arial" pitchFamily="34" charset="0"/>
              </a:defRPr>
            </a:lvl5pPr>
            <a:lvl6pPr marL="2501338" indent="-22739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itchFamily="34" charset="0"/>
              </a:defRPr>
            </a:lvl6pPr>
            <a:lvl7pPr marL="2956126" indent="-22739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itchFamily="34" charset="0"/>
              </a:defRPr>
            </a:lvl7pPr>
            <a:lvl8pPr marL="3410915" indent="-22739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itchFamily="34" charset="0"/>
              </a:defRPr>
            </a:lvl8pPr>
            <a:lvl9pPr marL="3865704" indent="-22739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fld id="{2C451CE0-84DD-43D3-8E50-606668021D2D}" type="slidenum">
              <a:rPr lang="ru-RU" altLang="ru-RU">
                <a:solidFill>
                  <a:prstClr val="black"/>
                </a:solidFill>
              </a:rPr>
              <a:pPr/>
              <a:t>1</a:t>
            </a:fld>
            <a:endParaRPr lang="ru-RU" altLang="ru-RU" dirty="0">
              <a:solidFill>
                <a:prstClr val="black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976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108E7886-0A00-4967-83E7-388C78341AFD}" type="slidenum">
              <a:rPr lang="ru-RU" altLang="ru-RU">
                <a:solidFill>
                  <a:schemeClr val="tx1"/>
                </a:solidFill>
              </a:rPr>
              <a:pPr/>
              <a:t>10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31ECE003-EBF9-4A39-8867-C8F7A38C6FEA}" type="slidenum">
              <a:rPr lang="ru-RU" altLang="ru-RU">
                <a:solidFill>
                  <a:schemeClr val="tx1"/>
                </a:solidFill>
              </a:rPr>
              <a:pPr/>
              <a:t>11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0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31ECE003-EBF9-4A39-8867-C8F7A38C6FEA}" type="slidenum">
              <a:rPr lang="ru-RU" altLang="ru-RU">
                <a:solidFill>
                  <a:schemeClr val="tx1"/>
                </a:solidFill>
              </a:rPr>
              <a:pPr/>
              <a:t>12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09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28256285-ADA6-41B8-B267-D07F8B191555}" type="slidenum">
              <a:rPr lang="ru-RU" altLang="ru-RU">
                <a:solidFill>
                  <a:schemeClr val="tx1"/>
                </a:solidFill>
              </a:rPr>
              <a:pPr/>
              <a:t>2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5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28256285-ADA6-41B8-B267-D07F8B191555}" type="slidenum">
              <a:rPr lang="ru-RU" altLang="ru-RU">
                <a:solidFill>
                  <a:schemeClr val="tx1"/>
                </a:solidFill>
              </a:rPr>
              <a:pPr/>
              <a:t>3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5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28256285-ADA6-41B8-B267-D07F8B191555}" type="slidenum">
              <a:rPr lang="ru-RU" altLang="ru-RU">
                <a:solidFill>
                  <a:schemeClr val="tx1"/>
                </a:solidFill>
              </a:rPr>
              <a:pPr/>
              <a:t>4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5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108E7886-0A00-4967-83E7-388C78341AFD}" type="slidenum">
              <a:rPr lang="ru-RU" altLang="ru-RU">
                <a:solidFill>
                  <a:schemeClr val="tx1"/>
                </a:solidFill>
              </a:rPr>
              <a:pPr/>
              <a:t>5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108E7886-0A00-4967-83E7-388C78341AFD}" type="slidenum">
              <a:rPr lang="ru-RU" altLang="ru-RU">
                <a:solidFill>
                  <a:schemeClr val="tx1"/>
                </a:solidFill>
              </a:rPr>
              <a:pPr/>
              <a:t>6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3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108E7886-0A00-4967-83E7-388C78341AFD}" type="slidenum">
              <a:rPr lang="ru-RU" altLang="ru-RU">
                <a:solidFill>
                  <a:schemeClr val="tx1"/>
                </a:solidFill>
              </a:rPr>
              <a:pPr/>
              <a:t>7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108E7886-0A00-4967-83E7-388C78341AFD}" type="slidenum">
              <a:rPr lang="ru-RU" altLang="ru-RU">
                <a:solidFill>
                  <a:schemeClr val="tx1"/>
                </a:solidFill>
              </a:rPr>
              <a:pPr/>
              <a:t>8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52014" indent="-289236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56945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19722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82500" indent="-231389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45278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3008056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70834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933612" indent="-23138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108E7886-0A00-4967-83E7-388C78341AFD}" type="slidenum">
              <a:rPr lang="ru-RU" altLang="ru-RU">
                <a:solidFill>
                  <a:schemeClr val="tx1"/>
                </a:solidFill>
              </a:rPr>
              <a:pPr/>
              <a:t>9</a:t>
            </a:fld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65A0AE8E-E033-4015-80F4-415456049525}" type="datetimeFigureOut">
              <a:rPr lang="ru-RU" smtClean="0"/>
              <a:t>24.03.2016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F8274F1-2B6A-4AF1-9147-E36DC0ED9E2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http://www.guraran.ru/pictures/logo.gif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http://www.intel.com/sites/sitewide/HAT/40recode/pix/main-logo.p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7" b="9954"/>
          <a:stretch/>
        </p:blipFill>
        <p:spPr bwMode="auto">
          <a:xfrm>
            <a:off x="444352" y="349968"/>
            <a:ext cx="8326288" cy="617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44"/>
          <p:cNvSpPr>
            <a:spLocks noGrp="1" noChangeArrowheads="1"/>
          </p:cNvSpPr>
          <p:nvPr>
            <p:ph type="ctrTitle"/>
          </p:nvPr>
        </p:nvSpPr>
        <p:spPr>
          <a:xfrm>
            <a:off x="256234" y="2060848"/>
            <a:ext cx="8568952" cy="3024336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bg1"/>
                </a:solidFill>
              </a:rPr>
              <a:t/>
            </a:r>
            <a:br>
              <a:rPr lang="ru-RU" altLang="ru-RU" sz="4000" b="1" dirty="0" smtClean="0">
                <a:solidFill>
                  <a:schemeClr val="bg1"/>
                </a:solidFill>
              </a:rPr>
            </a:br>
            <a:r>
              <a:rPr lang="ru-RU" altLang="ru-RU" sz="4000" b="1" dirty="0" smtClean="0">
                <a:solidFill>
                  <a:schemeClr val="bg1"/>
                </a:solidFill>
              </a:rPr>
              <a:t>Система видеосвязи</a:t>
            </a:r>
            <a:br>
              <a:rPr lang="ru-RU" altLang="ru-RU" sz="4000" b="1" dirty="0" smtClean="0">
                <a:solidFill>
                  <a:schemeClr val="bg1"/>
                </a:solidFill>
              </a:rPr>
            </a:br>
            <a:r>
              <a:rPr lang="ru-RU" sz="4000" b="1" dirty="0" smtClean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на базе </a:t>
            </a:r>
            <a:r>
              <a:rPr lang="ru-RU" sz="4000" b="1" dirty="0" smtClean="0">
                <a:solidFill>
                  <a:schemeClr val="bg1"/>
                </a:solidFill>
              </a:rPr>
              <a:t>решения</a:t>
            </a:r>
            <a:br>
              <a:rPr lang="ru-RU" sz="4000" b="1" dirty="0" smtClean="0">
                <a:solidFill>
                  <a:schemeClr val="bg1"/>
                </a:solidFill>
              </a:rPr>
            </a:br>
            <a:r>
              <a:rPr lang="ru-RU" sz="4000" b="1" dirty="0" smtClean="0">
                <a:solidFill>
                  <a:schemeClr val="bg1"/>
                </a:solidFill>
              </a:rPr>
              <a:t> «</a:t>
            </a:r>
            <a:r>
              <a:rPr lang="en-US" sz="4000" b="1" dirty="0" smtClean="0">
                <a:solidFill>
                  <a:schemeClr val="bg1"/>
                </a:solidFill>
              </a:rPr>
              <a:t>Vidicor</a:t>
            </a:r>
            <a:r>
              <a:rPr lang="ru-RU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</a:rPr>
              <a:t>Video System</a:t>
            </a:r>
            <a:r>
              <a:rPr lang="ru-RU" sz="4000" b="1" dirty="0" smtClean="0">
                <a:solidFill>
                  <a:schemeClr val="bg1"/>
                </a:solidFill>
              </a:rPr>
              <a:t>»</a:t>
            </a:r>
            <a:br>
              <a:rPr lang="ru-RU" sz="4000" b="1" dirty="0" smtClean="0">
                <a:solidFill>
                  <a:schemeClr val="bg1"/>
                </a:solidFill>
              </a:rPr>
            </a:br>
            <a:endParaRPr lang="ru-RU" altLang="ru-RU" sz="4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496" y="6237312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0" kern="0" dirty="0" smtClean="0"/>
              <a:t>«Иннопром», </a:t>
            </a:r>
            <a:r>
              <a:rPr lang="en-US" sz="1200" b="0" kern="0" dirty="0" smtClean="0"/>
              <a:t>28.07.2015</a:t>
            </a:r>
            <a:r>
              <a:rPr lang="ru-RU" sz="1200" b="0" kern="0" dirty="0" smtClean="0"/>
              <a:t>.</a:t>
            </a:r>
          </a:p>
          <a:p>
            <a:pPr algn="ctr"/>
            <a:r>
              <a:rPr lang="ru-RU" sz="1200" b="0" kern="0" dirty="0" smtClean="0"/>
              <a:t>Пропускная полоса подключения </a:t>
            </a:r>
            <a:r>
              <a:rPr lang="ru-RU" sz="1200" i="1" u="sng" kern="0" dirty="0">
                <a:solidFill>
                  <a:srgbClr val="FF0000"/>
                </a:solidFill>
              </a:rPr>
              <a:t>2</a:t>
            </a:r>
            <a:r>
              <a:rPr lang="ru-RU" sz="1200" i="1" u="sng" kern="0" dirty="0" smtClean="0">
                <a:solidFill>
                  <a:srgbClr val="FF0000"/>
                </a:solidFill>
              </a:rPr>
              <a:t> Мбит</a:t>
            </a:r>
            <a:r>
              <a:rPr lang="en-US" sz="1200" i="1" u="sng" kern="0" dirty="0" smtClean="0">
                <a:solidFill>
                  <a:srgbClr val="FF0000"/>
                </a:solidFill>
              </a:rPr>
              <a:t>/</a:t>
            </a:r>
            <a:r>
              <a:rPr lang="ru-RU" sz="1200" i="1" u="sng" kern="0" dirty="0" smtClean="0">
                <a:solidFill>
                  <a:srgbClr val="FF0000"/>
                </a:solidFill>
              </a:rPr>
              <a:t>с</a:t>
            </a:r>
            <a:r>
              <a:rPr lang="ru-RU" sz="1200" b="0" kern="0" dirty="0" smtClean="0"/>
              <a:t>.</a:t>
            </a:r>
            <a:endParaRPr lang="ru-RU" sz="1200" b="0" dirty="0"/>
          </a:p>
        </p:txBody>
      </p:sp>
      <p:sp>
        <p:nvSpPr>
          <p:cNvPr id="11" name="Прямоугольник 1"/>
          <p:cNvSpPr>
            <a:spLocks noChangeArrowheads="1"/>
          </p:cNvSpPr>
          <p:nvPr/>
        </p:nvSpPr>
        <p:spPr bwMode="auto">
          <a:xfrm>
            <a:off x="251520" y="332656"/>
            <a:ext cx="8568952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Система </a:t>
            </a:r>
            <a:r>
              <a:rPr lang="ru-RU" altLang="ru-RU" sz="2400" dirty="0">
                <a:solidFill>
                  <a:schemeClr val="bg1"/>
                </a:solidFill>
              </a:rPr>
              <a:t>телеприсутствия «</a:t>
            </a:r>
            <a:r>
              <a:rPr lang="en-US" altLang="ru-RU" sz="2400" dirty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 smtClean="0">
                <a:solidFill>
                  <a:schemeClr val="bg1"/>
                </a:solidFill>
              </a:rPr>
              <a:t>».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Технические </a:t>
            </a:r>
            <a:r>
              <a:rPr lang="ru-RU" altLang="ru-RU" sz="2400" dirty="0">
                <a:solidFill>
                  <a:schemeClr val="bg1"/>
                </a:solidFill>
              </a:rPr>
              <a:t>преимущества перед </a:t>
            </a:r>
            <a:r>
              <a:rPr lang="ru-RU" altLang="ru-RU" sz="2400" dirty="0" smtClean="0">
                <a:solidFill>
                  <a:schemeClr val="bg1"/>
                </a:solidFill>
              </a:rPr>
              <a:t>аналогами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1" r="10660"/>
          <a:stretch/>
        </p:blipFill>
        <p:spPr bwMode="auto">
          <a:xfrm>
            <a:off x="179512" y="1160299"/>
            <a:ext cx="8739187" cy="49329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53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3923928" y="2492896"/>
            <a:ext cx="4860440" cy="4365104"/>
          </a:xfrm>
        </p:spPr>
        <p:txBody>
          <a:bodyPr/>
          <a:lstStyle/>
          <a:p>
            <a:pPr marL="273050" indent="-273050" algn="just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altLang="ru-RU" sz="1200" dirty="0" smtClean="0">
                <a:solidFill>
                  <a:schemeClr val="tx1"/>
                </a:solidFill>
              </a:rPr>
              <a:t>Стоимость системы не зависит </a:t>
            </a:r>
            <a:r>
              <a:rPr lang="ru-RU" altLang="ru-RU" sz="1200" dirty="0">
                <a:solidFill>
                  <a:schemeClr val="tx1"/>
                </a:solidFill>
              </a:rPr>
              <a:t>от </a:t>
            </a:r>
            <a:r>
              <a:rPr lang="ru-RU" altLang="ru-RU" sz="1200" b="1" dirty="0">
                <a:solidFill>
                  <a:schemeClr val="tx1"/>
                </a:solidFill>
              </a:rPr>
              <a:t>курса </a:t>
            </a:r>
            <a:r>
              <a:rPr lang="ru-RU" altLang="ru-RU" sz="1200" b="1" dirty="0" smtClean="0">
                <a:solidFill>
                  <a:schemeClr val="tx1"/>
                </a:solidFill>
              </a:rPr>
              <a:t>валют</a:t>
            </a:r>
          </a:p>
          <a:p>
            <a:pPr marL="273050" indent="-273050" algn="just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altLang="ru-RU" sz="1200" dirty="0" smtClean="0">
                <a:solidFill>
                  <a:schemeClr val="tx1"/>
                </a:solidFill>
              </a:rPr>
              <a:t>Используется стандартная аппаратная платформа, допускающая послегарантийное обслуживание и ремонт </a:t>
            </a:r>
            <a:r>
              <a:rPr lang="ru-RU" altLang="ru-RU" sz="1200" b="1" dirty="0" smtClean="0">
                <a:solidFill>
                  <a:schemeClr val="tx1"/>
                </a:solidFill>
              </a:rPr>
              <a:t>персоналом МЧС</a:t>
            </a:r>
          </a:p>
          <a:p>
            <a:pPr marL="273050" indent="-273050" algn="just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altLang="ru-RU" sz="1200" dirty="0" smtClean="0">
                <a:solidFill>
                  <a:schemeClr val="tx1"/>
                </a:solidFill>
              </a:rPr>
              <a:t>Математические основы и программное обеспечение создаются на территории Российской Федерации, могут развиваться по пожеланиям МЧС</a:t>
            </a:r>
            <a:endParaRPr lang="ru-RU" altLang="ru-RU" sz="1200" dirty="0">
              <a:solidFill>
                <a:schemeClr val="tx1"/>
              </a:solidFill>
            </a:endParaRPr>
          </a:p>
          <a:p>
            <a:pPr marL="273050" indent="-273050" algn="just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altLang="ru-RU" sz="1200" dirty="0" smtClean="0">
                <a:solidFill>
                  <a:schemeClr val="tx1"/>
                </a:solidFill>
              </a:rPr>
              <a:t>Отсутствие скрытых расходов (ежегодной оплаты лицензий и т.п.) при </a:t>
            </a:r>
            <a:r>
              <a:rPr lang="ru-RU" altLang="ru-RU" sz="1200" b="1" dirty="0" smtClean="0">
                <a:solidFill>
                  <a:schemeClr val="tx1"/>
                </a:solidFill>
              </a:rPr>
              <a:t>разумной цене </a:t>
            </a:r>
            <a:r>
              <a:rPr lang="ru-RU" altLang="ru-RU" sz="1200" dirty="0" smtClean="0">
                <a:solidFill>
                  <a:schemeClr val="tx1"/>
                </a:solidFill>
              </a:rPr>
              <a:t>компонентов системы</a:t>
            </a:r>
          </a:p>
          <a:p>
            <a:pPr marL="273050" indent="-273050" algn="just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altLang="ru-RU" sz="1200" dirty="0" smtClean="0">
                <a:solidFill>
                  <a:schemeClr val="tx1"/>
                </a:solidFill>
              </a:rPr>
              <a:t>При приобретении дополнительных терминалов не требуются расходы на модернизацию центрального узла</a:t>
            </a:r>
          </a:p>
          <a:p>
            <a:pPr marL="273050" indent="-273050" algn="just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altLang="ru-RU" sz="1200" dirty="0" smtClean="0">
                <a:solidFill>
                  <a:schemeClr val="tx1"/>
                </a:solidFill>
              </a:rPr>
              <a:t>Системой </a:t>
            </a:r>
            <a:r>
              <a:rPr lang="ru-RU" altLang="ru-RU" sz="1200" dirty="0">
                <a:solidFill>
                  <a:schemeClr val="tx1"/>
                </a:solidFill>
              </a:rPr>
              <a:t>не ограничивается </a:t>
            </a:r>
            <a:r>
              <a:rPr lang="ru-RU" altLang="ru-RU" sz="1200" b="1" dirty="0">
                <a:solidFill>
                  <a:schemeClr val="tx1"/>
                </a:solidFill>
              </a:rPr>
              <a:t>количество зрителей</a:t>
            </a:r>
            <a:r>
              <a:rPr lang="ru-RU" altLang="ru-RU" sz="1200" dirty="0">
                <a:solidFill>
                  <a:schemeClr val="tx1"/>
                </a:solidFill>
              </a:rPr>
              <a:t> трансляции или участников видеоконференции </a:t>
            </a:r>
            <a:r>
              <a:rPr lang="ru-RU" altLang="ru-RU" sz="1200" dirty="0" smtClean="0">
                <a:solidFill>
                  <a:schemeClr val="tx1"/>
                </a:solidFill>
              </a:rPr>
              <a:t>и не ограничивается </a:t>
            </a:r>
            <a:r>
              <a:rPr lang="ru-RU" altLang="ru-RU" sz="1200" b="1" dirty="0" smtClean="0">
                <a:solidFill>
                  <a:schemeClr val="tx1"/>
                </a:solidFill>
              </a:rPr>
              <a:t>количество одновременных конференций</a:t>
            </a:r>
            <a:endParaRPr lang="ru-RU" altLang="ru-RU" sz="1200" dirty="0" smtClean="0">
              <a:solidFill>
                <a:schemeClr val="tx1"/>
              </a:solidFill>
            </a:endParaRPr>
          </a:p>
          <a:p>
            <a:pPr marL="273050" indent="-273050" algn="just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altLang="ru-RU" sz="1200" dirty="0" smtClean="0">
                <a:solidFill>
                  <a:schemeClr val="tx1"/>
                </a:solidFill>
              </a:rPr>
              <a:t>Возможно приобретение системы </a:t>
            </a:r>
            <a:r>
              <a:rPr lang="ru-RU" altLang="ru-RU" sz="1200" b="1" dirty="0" smtClean="0">
                <a:solidFill>
                  <a:schemeClr val="tx1"/>
                </a:solidFill>
              </a:rPr>
              <a:t>в «безлимитном варианте» </a:t>
            </a:r>
            <a:r>
              <a:rPr lang="ru-RU" altLang="ru-RU" sz="1200" dirty="0" smtClean="0">
                <a:solidFill>
                  <a:schemeClr val="tx1"/>
                </a:solidFill>
              </a:rPr>
              <a:t>– без ограничений на количество точек видеосвязи.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9" y="2492896"/>
            <a:ext cx="3528392" cy="2924944"/>
          </a:xfrm>
          <a:prstGeom prst="rect">
            <a:avLst/>
          </a:prstGeom>
        </p:spPr>
      </p:pic>
      <p:sp>
        <p:nvSpPr>
          <p:cNvPr id="10" name="Прямоугольник 1"/>
          <p:cNvSpPr>
            <a:spLocks noChangeArrowheads="1"/>
          </p:cNvSpPr>
          <p:nvPr/>
        </p:nvSpPr>
        <p:spPr bwMode="auto">
          <a:xfrm>
            <a:off x="251520" y="511630"/>
            <a:ext cx="86409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Система </a:t>
            </a:r>
            <a:r>
              <a:rPr lang="ru-RU" altLang="ru-RU" sz="2400" dirty="0">
                <a:solidFill>
                  <a:schemeClr val="bg1"/>
                </a:solidFill>
              </a:rPr>
              <a:t>телеприсутствия «</a:t>
            </a:r>
            <a:r>
              <a:rPr lang="en-US" altLang="ru-RU" sz="2400" dirty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 smtClean="0">
                <a:solidFill>
                  <a:schemeClr val="bg1"/>
                </a:solidFill>
              </a:rPr>
              <a:t>».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Экономические </a:t>
            </a:r>
            <a:r>
              <a:rPr lang="ru-RU" altLang="ru-RU" sz="2400" dirty="0">
                <a:solidFill>
                  <a:schemeClr val="bg1"/>
                </a:solidFill>
              </a:rPr>
              <a:t>преимущества </a:t>
            </a:r>
            <a:r>
              <a:rPr lang="ru-RU" altLang="ru-RU" sz="2400" dirty="0" smtClean="0">
                <a:solidFill>
                  <a:schemeClr val="bg1"/>
                </a:solidFill>
              </a:rPr>
              <a:t>перед аналогами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"/>
          <p:cNvSpPr>
            <a:spLocks noChangeArrowheads="1"/>
          </p:cNvSpPr>
          <p:nvPr/>
        </p:nvSpPr>
        <p:spPr bwMode="auto">
          <a:xfrm>
            <a:off x="251520" y="317789"/>
            <a:ext cx="86409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Система </a:t>
            </a:r>
            <a:r>
              <a:rPr lang="ru-RU" altLang="ru-RU" sz="2400" dirty="0">
                <a:solidFill>
                  <a:schemeClr val="bg1"/>
                </a:solidFill>
              </a:rPr>
              <a:t>телеприсутствия «</a:t>
            </a:r>
            <a:r>
              <a:rPr lang="en-US" altLang="ru-RU" sz="2400" dirty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 smtClean="0">
                <a:solidFill>
                  <a:schemeClr val="bg1"/>
                </a:solidFill>
              </a:rPr>
              <a:t>».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Награды и клиенты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9" name="Подзаголовок 1"/>
          <p:cNvSpPr txBox="1">
            <a:spLocks/>
          </p:cNvSpPr>
          <p:nvPr/>
        </p:nvSpPr>
        <p:spPr>
          <a:xfrm>
            <a:off x="471710" y="3212975"/>
            <a:ext cx="8209409" cy="128511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33333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333333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5pPr>
            <a:lvl6pPr marL="2438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895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352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10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ru-RU" altLang="ru-RU" sz="1400" b="0" kern="0" dirty="0" smtClean="0"/>
              <a:t>Генеральный директор – лауреат премии губернатора Свердловской области за лучшую разработку в области информационных технологий 2014 г.</a:t>
            </a:r>
          </a:p>
          <a:p>
            <a:pPr marL="0" indent="0" algn="just">
              <a:buNone/>
            </a:pPr>
            <a:r>
              <a:rPr lang="ru-RU" altLang="ru-RU" sz="1400" b="0" kern="0" dirty="0" smtClean="0"/>
              <a:t>Разработки представлялись на выставках в Германии, Швейцарии, Монголии, Сербии, Малайзии, Китае, Киргизии, США, Великобритании, Франции</a:t>
            </a:r>
            <a:r>
              <a:rPr lang="ru-RU" altLang="ru-RU" sz="1400" b="0" kern="0" dirty="0" smtClean="0"/>
              <a:t>.</a:t>
            </a:r>
            <a:endParaRPr lang="ru-RU" altLang="ru-RU" sz="1400" b="1" kern="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05" y="1124744"/>
            <a:ext cx="1017647" cy="1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3" t="17212" r="32677" b="27800"/>
          <a:stretch>
            <a:fillRect/>
          </a:stretch>
        </p:blipFill>
        <p:spPr bwMode="auto">
          <a:xfrm>
            <a:off x="6516365" y="1124744"/>
            <a:ext cx="1368003" cy="138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http://webtv.vidicor.ru/pictures/awards/vvcMedal_05_Sma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95" y="1124744"/>
            <a:ext cx="1422981" cy="1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33554" y="2708920"/>
            <a:ext cx="24913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200" i="1" kern="0" dirty="0" smtClean="0"/>
              <a:t>Золотая медаль ВВЦ </a:t>
            </a:r>
            <a:r>
              <a:rPr lang="ru-RU" altLang="ru-RU" sz="1200" i="1" kern="0" dirty="0"/>
              <a:t>(ВДНХ</a:t>
            </a:r>
            <a:r>
              <a:rPr lang="ru-RU" altLang="ru-RU" sz="1200" i="1" kern="0" dirty="0" smtClean="0"/>
              <a:t>) </a:t>
            </a:r>
            <a:endParaRPr lang="ru-RU" sz="1200" i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27984" y="2607295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200" i="1" kern="0" dirty="0" smtClean="0"/>
              <a:t>Серебряная медаль</a:t>
            </a:r>
          </a:p>
          <a:p>
            <a:pPr algn="ctr"/>
            <a:r>
              <a:rPr lang="ru-RU" altLang="ru-RU" sz="1200" i="1" kern="0" dirty="0" smtClean="0"/>
              <a:t> </a:t>
            </a:r>
            <a:r>
              <a:rPr lang="ru-RU" altLang="ru-RU" sz="1200" i="1" kern="0" dirty="0"/>
              <a:t>Международного салона инноваций в Женеве</a:t>
            </a:r>
            <a:endParaRPr lang="ru-RU" sz="1200" i="1" dirty="0"/>
          </a:p>
        </p:txBody>
      </p:sp>
      <p:pic>
        <p:nvPicPr>
          <p:cNvPr id="14" name="Picture 12" descr="http://www.guraran.ru/pictures/logo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51" y="5399381"/>
            <a:ext cx="1302510" cy="313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Logo - Intel"/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208" y="4869160"/>
            <a:ext cx="479027" cy="31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 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1" t="24593" r="1826" b="12885"/>
          <a:stretch>
            <a:fillRect/>
          </a:stretch>
        </p:blipFill>
        <p:spPr bwMode="auto">
          <a:xfrm>
            <a:off x="4644008" y="4358467"/>
            <a:ext cx="4104456" cy="223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icrosof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58" y="6010144"/>
            <a:ext cx="1066700" cy="22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5" y="5489953"/>
            <a:ext cx="1648200" cy="24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909228"/>
            <a:ext cx="1102503" cy="28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69167" y="452015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200" b="0" kern="0" dirty="0" smtClean="0"/>
              <a:t>Клиенты</a:t>
            </a:r>
            <a:r>
              <a:rPr lang="en-US" altLang="ru-RU" sz="1200" b="0" kern="0" dirty="0" smtClean="0"/>
              <a:t>: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583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79512" y="2420888"/>
            <a:ext cx="8784976" cy="4464496"/>
          </a:xfrm>
        </p:spPr>
        <p:txBody>
          <a:bodyPr>
            <a:noAutofit/>
          </a:bodyPr>
          <a:lstStyle/>
          <a:p>
            <a:r>
              <a:rPr lang="ru-RU" sz="1400" dirty="0"/>
              <a:t>В настоящее время система </a:t>
            </a:r>
            <a:r>
              <a:rPr lang="ru-RU" sz="1400" dirty="0" smtClean="0"/>
              <a:t>ВКС/телеприсутствия</a:t>
            </a:r>
            <a:r>
              <a:rPr lang="ru-RU" sz="1400" dirty="0"/>
              <a:t>, разработанная НПЦ «Видикор», успешно прошла апробирование при организации сеансов видеосвязи с пунктами ЕДДС 5-ти муниципальных образований Свердловской области.</a:t>
            </a:r>
          </a:p>
          <a:p>
            <a:r>
              <a:rPr lang="ru-RU" sz="1400" dirty="0" smtClean="0"/>
              <a:t>Система </a:t>
            </a:r>
            <a:r>
              <a:rPr lang="ru-RU" sz="1400" dirty="0"/>
              <a:t>показала высокие более высокую надёжность передачи видео и звука, более </a:t>
            </a:r>
            <a:r>
              <a:rPr lang="ru-RU" sz="1400" dirty="0" smtClean="0"/>
              <a:t>высокие </a:t>
            </a:r>
            <a:r>
              <a:rPr lang="ru-RU" sz="1400" dirty="0"/>
              <a:t>чёткость изображения и </a:t>
            </a:r>
            <a:r>
              <a:rPr lang="ru-RU" sz="1400" dirty="0" smtClean="0"/>
              <a:t>качество </a:t>
            </a:r>
            <a:r>
              <a:rPr lang="ru-RU" sz="1400" dirty="0"/>
              <a:t>звука относительно используемой в настоящее время системы </a:t>
            </a:r>
            <a:r>
              <a:rPr lang="en-US" sz="1400" dirty="0"/>
              <a:t>Cisco</a:t>
            </a:r>
            <a:r>
              <a:rPr lang="ru-RU" sz="1400" dirty="0"/>
              <a:t>.</a:t>
            </a:r>
          </a:p>
          <a:p>
            <a:r>
              <a:rPr lang="ru-RU" sz="1400" dirty="0"/>
              <a:t>Интерфейс администратора системы «</a:t>
            </a:r>
            <a:r>
              <a:rPr lang="en-US" sz="1400" dirty="0"/>
              <a:t>Vidicor</a:t>
            </a:r>
            <a:r>
              <a:rPr lang="ru-RU" sz="1400" dirty="0"/>
              <a:t>» позволяет </a:t>
            </a:r>
            <a:r>
              <a:rPr lang="ru-RU" sz="1400" dirty="0" smtClean="0"/>
              <a:t>управлять </a:t>
            </a:r>
            <a:r>
              <a:rPr lang="ru-RU" sz="1400" dirty="0"/>
              <a:t>системой быстрее и с меньшей возможностью ошибок. В отличие от </a:t>
            </a:r>
            <a:r>
              <a:rPr lang="en-US" sz="1400" dirty="0"/>
              <a:t>Cisco </a:t>
            </a:r>
            <a:r>
              <a:rPr lang="ru-RU" sz="1400" dirty="0"/>
              <a:t>имеется дополнительный интерфейс для модератора (председательствующего): </a:t>
            </a:r>
            <a:r>
              <a:rPr lang="ru-RU" sz="1400" dirty="0" smtClean="0"/>
              <a:t>реализованный в виде отдельного сенсорного или кнопочного пульта </a:t>
            </a:r>
            <a:r>
              <a:rPr lang="ru-RU" sz="1400" dirty="0"/>
              <a:t>для председательствующего, </a:t>
            </a:r>
            <a:r>
              <a:rPr lang="ru-RU" sz="1400" dirty="0" smtClean="0"/>
              <a:t>позволяющего </a:t>
            </a:r>
            <a:r>
              <a:rPr lang="ru-RU" sz="1400" dirty="0"/>
              <a:t>управлять конференцией первому </a:t>
            </a:r>
            <a:r>
              <a:rPr lang="ru-RU" sz="1400" dirty="0" smtClean="0"/>
              <a:t>лицу.</a:t>
            </a:r>
            <a:endParaRPr lang="ru-RU" sz="1400" dirty="0"/>
          </a:p>
          <a:p>
            <a:r>
              <a:rPr lang="ru-RU" sz="1400" dirty="0"/>
              <a:t>Разработан гейт для совместной работы с </a:t>
            </a:r>
            <a:r>
              <a:rPr lang="en-US" sz="1400" dirty="0"/>
              <a:t>Cisco</a:t>
            </a:r>
            <a:r>
              <a:rPr lang="ru-RU" sz="1400" dirty="0"/>
              <a:t>, который успешно совмещает работу 2-х систем, что позволит в будущем с наименьшими финансовыми затратами заменить </a:t>
            </a:r>
            <a:r>
              <a:rPr lang="en-US" sz="1400" dirty="0"/>
              <a:t>Cisco</a:t>
            </a:r>
            <a:r>
              <a:rPr lang="ru-RU" sz="1400" dirty="0"/>
              <a:t>.</a:t>
            </a:r>
          </a:p>
          <a:p>
            <a:r>
              <a:rPr lang="ru-RU" sz="1400" dirty="0" smtClean="0"/>
              <a:t>В системе имеется </a:t>
            </a:r>
            <a:r>
              <a:rPr lang="ru-RU" sz="1400" dirty="0"/>
              <a:t>гейт для подключения участников через телефонную связь (с мобильных или стационарных телефонов).</a:t>
            </a:r>
          </a:p>
          <a:p>
            <a:r>
              <a:rPr lang="ru-RU" sz="1400" dirty="0"/>
              <a:t>Имеются табло для удалённых точек со звуковой и текстовой сигнализацией, сообщающей участнику о включении точки «в эфир», что </a:t>
            </a:r>
            <a:r>
              <a:rPr lang="ru-RU" sz="1400" dirty="0" smtClean="0"/>
              <a:t>уменьшает возможность недоразумений</a:t>
            </a:r>
            <a:r>
              <a:rPr lang="ru-RU" sz="1400" dirty="0"/>
              <a:t>.</a:t>
            </a:r>
          </a:p>
          <a:p>
            <a:r>
              <a:rPr lang="ru-RU" sz="1400" dirty="0"/>
              <a:t>Система позволяет включать в видеоконференцию видео-аудиосигналы от мобильных </a:t>
            </a:r>
            <a:r>
              <a:rPr lang="ru-RU" sz="1400" dirty="0" smtClean="0"/>
              <a:t>видеокамер, а также включать видео от беспилотных </a:t>
            </a:r>
            <a:r>
              <a:rPr lang="ru-RU" sz="1400" dirty="0"/>
              <a:t>ЛА</a:t>
            </a:r>
          </a:p>
          <a:p>
            <a:r>
              <a:rPr lang="ru-RU" sz="1400" dirty="0" smtClean="0"/>
              <a:t>Система </a:t>
            </a:r>
            <a:r>
              <a:rPr lang="ru-RU" sz="1400" dirty="0"/>
              <a:t>«</a:t>
            </a:r>
            <a:r>
              <a:rPr lang="en-US" sz="1400" dirty="0"/>
              <a:t>Vidicor</a:t>
            </a:r>
            <a:r>
              <a:rPr lang="ru-RU" sz="1400" dirty="0"/>
              <a:t> 4» может быть рекомендована для проведения пробной эксплуатации в </a:t>
            </a:r>
            <a:r>
              <a:rPr lang="ru-RU" sz="1400" dirty="0" smtClean="0"/>
              <a:t>рамках </a:t>
            </a:r>
            <a:r>
              <a:rPr lang="ru-RU" sz="1400" dirty="0"/>
              <a:t>отдельно взятого управления </a:t>
            </a:r>
            <a:r>
              <a:rPr lang="en-US" sz="1400" dirty="0"/>
              <a:t>VVXC </a:t>
            </a:r>
            <a:r>
              <a:rPr lang="ru-RU" sz="1400" dirty="0"/>
              <a:t>России для полной </a:t>
            </a:r>
            <a:r>
              <a:rPr lang="ru-RU" sz="1400" dirty="0" smtClean="0"/>
              <a:t>адаптации </a:t>
            </a:r>
            <a:r>
              <a:rPr lang="ru-RU" sz="1400" dirty="0"/>
              <a:t>к требованиям Министерства</a:t>
            </a:r>
            <a:r>
              <a:rPr lang="ru-RU" sz="1400" dirty="0" smtClean="0"/>
              <a:t>.</a:t>
            </a:r>
            <a:r>
              <a:rPr lang="ru-RU" sz="1400" dirty="0"/>
              <a:t> 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Современное состояние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759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Прямоугольник 1"/>
          <p:cNvSpPr>
            <a:spLocks noChangeArrowheads="1"/>
          </p:cNvSpPr>
          <p:nvPr/>
        </p:nvSpPr>
        <p:spPr bwMode="auto">
          <a:xfrm>
            <a:off x="179512" y="511630"/>
            <a:ext cx="776943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Система телеприсутствия и видеовещания</a:t>
            </a:r>
            <a:br>
              <a:rPr lang="ru-RU" altLang="ru-RU" sz="2400" dirty="0" smtClean="0">
                <a:solidFill>
                  <a:schemeClr val="bg1"/>
                </a:solidFill>
              </a:rPr>
            </a:br>
            <a:r>
              <a:rPr lang="ru-RU" altLang="ru-RU" sz="2400" dirty="0" smtClean="0">
                <a:solidFill>
                  <a:schemeClr val="bg1"/>
                </a:solidFill>
              </a:rPr>
              <a:t>на базе решения «</a:t>
            </a:r>
            <a:r>
              <a:rPr lang="en-US" altLang="ru-RU" sz="2400" dirty="0" smtClean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 smtClean="0">
                <a:solidFill>
                  <a:schemeClr val="bg1"/>
                </a:solidFill>
              </a:rPr>
              <a:t>»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5125" name="Прямоугольник 1"/>
          <p:cNvSpPr>
            <a:spLocks noChangeArrowheads="1"/>
          </p:cNvSpPr>
          <p:nvPr/>
        </p:nvSpPr>
        <p:spPr bwMode="auto">
          <a:xfrm>
            <a:off x="485884" y="2965008"/>
            <a:ext cx="819529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1800" b="0" dirty="0">
                <a:solidFill>
                  <a:schemeClr val="tx1"/>
                </a:solidFill>
              </a:rPr>
              <a:t>Научно-производственный центр </a:t>
            </a:r>
            <a:r>
              <a:rPr lang="ru-RU" altLang="ru-RU" sz="1800" dirty="0" smtClean="0">
                <a:solidFill>
                  <a:schemeClr val="tx1"/>
                </a:solidFill>
              </a:rPr>
              <a:t>«</a:t>
            </a:r>
            <a:r>
              <a:rPr lang="en-US" altLang="ru-RU" sz="1800" dirty="0" smtClean="0">
                <a:solidFill>
                  <a:schemeClr val="tx1"/>
                </a:solidFill>
              </a:rPr>
              <a:t>Vidicor</a:t>
            </a:r>
            <a:r>
              <a:rPr lang="ru-RU" altLang="ru-RU" sz="1800" dirty="0" smtClean="0">
                <a:solidFill>
                  <a:schemeClr val="tx1"/>
                </a:solidFill>
              </a:rPr>
              <a:t>»</a:t>
            </a:r>
            <a:r>
              <a:rPr lang="ru-RU" altLang="ru-RU" sz="1800" b="0" i="1" dirty="0" smtClean="0">
                <a:solidFill>
                  <a:schemeClr val="tx1"/>
                </a:solidFill>
              </a:rPr>
              <a:t> 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– российский </a:t>
            </a:r>
            <a:r>
              <a:rPr lang="ru-RU" altLang="ru-RU" sz="1800" b="0" dirty="0">
                <a:solidFill>
                  <a:schemeClr val="tx1"/>
                </a:solidFill>
              </a:rPr>
              <a:t>разработчик конкурентоспособных инновационных наукоёмких технологий передачи видео через Интернет</a:t>
            </a:r>
            <a:r>
              <a:rPr lang="en-US" altLang="ru-RU" sz="1800" b="0" dirty="0">
                <a:solidFill>
                  <a:schemeClr val="tx1"/>
                </a:solidFill>
              </a:rPr>
              <a:t>. 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 Он начал научные и прикладные разработки в области видеосвязи в 2000 г. на </a:t>
            </a:r>
            <a:r>
              <a:rPr lang="ru-RU" altLang="ru-RU" sz="1800" b="0" dirty="0">
                <a:solidFill>
                  <a:schemeClr val="tx1"/>
                </a:solidFill>
              </a:rPr>
              <a:t>базе Института математики и механики УрО 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РАН.</a:t>
            </a:r>
          </a:p>
          <a:p>
            <a:pPr algn="just" eaLnBrk="1" hangingPunct="1"/>
            <a:endParaRPr lang="ru-RU" altLang="ru-RU" sz="1800" b="0" dirty="0" smtClean="0">
              <a:solidFill>
                <a:schemeClr val="tx1"/>
              </a:solidFill>
            </a:endParaRPr>
          </a:p>
          <a:p>
            <a:pPr algn="just" eaLnBrk="1" hangingPunct="1"/>
            <a:r>
              <a:rPr lang="ru-RU" altLang="ru-RU" sz="1800" b="0" dirty="0" smtClean="0">
                <a:solidFill>
                  <a:schemeClr val="tx1"/>
                </a:solidFill>
              </a:rPr>
              <a:t>Оборудование </a:t>
            </a:r>
            <a:r>
              <a:rPr lang="ru-RU" altLang="ru-RU" sz="1800" dirty="0" smtClean="0">
                <a:solidFill>
                  <a:schemeClr val="tx1"/>
                </a:solidFill>
              </a:rPr>
              <a:t>«</a:t>
            </a:r>
            <a:r>
              <a:rPr lang="en-US" altLang="ru-RU" sz="1800" dirty="0" smtClean="0">
                <a:solidFill>
                  <a:schemeClr val="tx1"/>
                </a:solidFill>
              </a:rPr>
              <a:t>Vidicor</a:t>
            </a:r>
            <a:r>
              <a:rPr lang="ru-RU" altLang="ru-RU" sz="1800" dirty="0" smtClean="0">
                <a:solidFill>
                  <a:schemeClr val="tx1"/>
                </a:solidFill>
              </a:rPr>
              <a:t>»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 позволяет осуществлять</a:t>
            </a:r>
            <a:r>
              <a:rPr lang="ru-RU" altLang="ru-RU" sz="1800" b="0" dirty="0">
                <a:solidFill>
                  <a:schemeClr val="tx1"/>
                </a:solidFill>
              </a:rPr>
              <a:t> 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телемосты, многоракурсные трансляции с презентациями и видеоконференции </a:t>
            </a:r>
            <a:r>
              <a:rPr lang="ru-RU" altLang="ru-RU" sz="1800" b="0" dirty="0">
                <a:solidFill>
                  <a:schemeClr val="tx1"/>
                </a:solidFill>
              </a:rPr>
              <a:t>для 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неограниченного количества участников – как активных, так и зрителей.</a:t>
            </a:r>
          </a:p>
          <a:p>
            <a:pPr algn="just"/>
            <a:endParaRPr lang="ru-RU" sz="1800" b="0" dirty="0" smtClean="0">
              <a:solidFill>
                <a:schemeClr val="tx1"/>
              </a:solidFill>
            </a:endParaRPr>
          </a:p>
          <a:p>
            <a:pPr algn="just"/>
            <a:r>
              <a:rPr lang="ru-RU" sz="1800" b="0" dirty="0" smtClean="0">
                <a:solidFill>
                  <a:schemeClr val="tx1"/>
                </a:solidFill>
              </a:rPr>
              <a:t>Возможно </a:t>
            </a:r>
            <a:r>
              <a:rPr lang="ru-RU" sz="1800" b="0" dirty="0">
                <a:solidFill>
                  <a:schemeClr val="tx1"/>
                </a:solidFill>
              </a:rPr>
              <a:t>проведение ВКС с использованием </a:t>
            </a:r>
            <a:r>
              <a:rPr lang="ru-RU" sz="1800" b="0" dirty="0" smtClean="0">
                <a:solidFill>
                  <a:schemeClr val="tx1"/>
                </a:solidFill>
              </a:rPr>
              <a:t>как аппаратных, так и </a:t>
            </a:r>
            <a:r>
              <a:rPr lang="ru-RU" sz="1800" b="0" dirty="0">
                <a:solidFill>
                  <a:schemeClr val="tx1"/>
                </a:solidFill>
              </a:rPr>
              <a:t>программных продуктов </a:t>
            </a:r>
            <a:r>
              <a:rPr lang="ru-RU" sz="1800" dirty="0">
                <a:solidFill>
                  <a:schemeClr val="tx1"/>
                </a:solidFill>
              </a:rPr>
              <a:t>«</a:t>
            </a:r>
            <a:r>
              <a:rPr lang="en-US" sz="1800" dirty="0">
                <a:solidFill>
                  <a:schemeClr val="tx1"/>
                </a:solidFill>
              </a:rPr>
              <a:t>Vidicor</a:t>
            </a:r>
            <a:r>
              <a:rPr lang="ru-RU" sz="1800" dirty="0">
                <a:solidFill>
                  <a:schemeClr val="tx1"/>
                </a:solidFill>
              </a:rPr>
              <a:t>»</a:t>
            </a:r>
            <a:r>
              <a:rPr lang="en-US" sz="1800" b="0" dirty="0" smtClean="0">
                <a:solidFill>
                  <a:schemeClr val="tx1"/>
                </a:solidFill>
              </a:rPr>
              <a:t>.</a:t>
            </a:r>
            <a:endParaRPr lang="en-US" altLang="ru-RU" sz="1800" b="0" dirty="0">
              <a:solidFill>
                <a:schemeClr val="tx1"/>
              </a:solidFill>
            </a:endParaRPr>
          </a:p>
        </p:txBody>
      </p:sp>
      <p:pic>
        <p:nvPicPr>
          <p:cNvPr id="2050" name="Picture 2" descr="МЧС России. Министерство Российской Федерации по делам гражданской обороны, чрезвычайным ситуациям и ликвидации последствий стихийных бедствий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8" y="498375"/>
            <a:ext cx="7620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Прямоугольник 1"/>
          <p:cNvSpPr>
            <a:spLocks noChangeArrowheads="1"/>
          </p:cNvSpPr>
          <p:nvPr/>
        </p:nvSpPr>
        <p:spPr bwMode="auto">
          <a:xfrm>
            <a:off x="179512" y="511630"/>
            <a:ext cx="776943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Система телеприсутствия и видеовещания</a:t>
            </a:r>
            <a:br>
              <a:rPr lang="ru-RU" altLang="ru-RU" sz="2400" dirty="0" smtClean="0">
                <a:solidFill>
                  <a:schemeClr val="bg1"/>
                </a:solidFill>
              </a:rPr>
            </a:br>
            <a:r>
              <a:rPr lang="ru-RU" altLang="ru-RU" sz="2400" dirty="0" smtClean="0">
                <a:solidFill>
                  <a:schemeClr val="bg1"/>
                </a:solidFill>
              </a:rPr>
              <a:t>на базе решения «</a:t>
            </a:r>
            <a:r>
              <a:rPr lang="en-US" altLang="ru-RU" sz="2400" dirty="0" smtClean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 smtClean="0">
                <a:solidFill>
                  <a:schemeClr val="bg1"/>
                </a:solidFill>
              </a:rPr>
              <a:t>»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94" y="3062303"/>
            <a:ext cx="2501893" cy="62651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55967" y="5590981"/>
            <a:ext cx="53281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0" dirty="0" smtClean="0"/>
              <a:t>Для малобюджетного решения может использоваться </a:t>
            </a:r>
            <a:r>
              <a:rPr lang="ru-RU" sz="1600" dirty="0" smtClean="0"/>
              <a:t>стандартный компьютер </a:t>
            </a:r>
            <a:r>
              <a:rPr lang="ru-RU" sz="1600" b="0" dirty="0" smtClean="0"/>
              <a:t>(настольный компьютер, ноутбук, моноблок) на процессоре уровня «</a:t>
            </a:r>
            <a:r>
              <a:rPr lang="en-US" sz="1600" b="0" dirty="0" smtClean="0"/>
              <a:t>Intel i3</a:t>
            </a:r>
            <a:r>
              <a:rPr lang="ru-RU" sz="1600" b="0" dirty="0" smtClean="0"/>
              <a:t>»</a:t>
            </a:r>
            <a:r>
              <a:rPr lang="en-US" sz="1600" b="0" dirty="0" smtClean="0"/>
              <a:t> </a:t>
            </a:r>
            <a:r>
              <a:rPr lang="ru-RU" sz="1600" b="0" dirty="0" smtClean="0"/>
              <a:t>и выше с встроенной или внешней </a:t>
            </a:r>
            <a:r>
              <a:rPr lang="en-US" sz="1600" b="0" dirty="0" smtClean="0"/>
              <a:t>USB </a:t>
            </a:r>
            <a:r>
              <a:rPr lang="ru-RU" sz="1600" b="0" dirty="0" smtClean="0"/>
              <a:t>видеокамерой</a:t>
            </a:r>
            <a:r>
              <a:rPr lang="en-US" sz="1600" b="0" dirty="0" smtClean="0"/>
              <a:t>.</a:t>
            </a:r>
            <a:r>
              <a:rPr lang="ru-RU" sz="1600" b="0" dirty="0" smtClean="0"/>
              <a:t> 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714763" y="2608701"/>
            <a:ext cx="21804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Аппаратные решения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187624" y="2545483"/>
            <a:ext cx="2274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Программные решения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45" y="3835095"/>
            <a:ext cx="2632083" cy="12938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987926"/>
            <a:ext cx="1356003" cy="8041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0" y="2853260"/>
            <a:ext cx="3744416" cy="2455168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4586858" y="2492896"/>
            <a:ext cx="72008" cy="2880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МЧС России. Министерство Российской Федерации по делам гражданской обороны, чрезвычайным ситуациям и ликвидации последствий стихийных бедствий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68" y="498375"/>
            <a:ext cx="7620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6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Прямоугольник 1"/>
          <p:cNvSpPr>
            <a:spLocks noChangeArrowheads="1"/>
          </p:cNvSpPr>
          <p:nvPr/>
        </p:nvSpPr>
        <p:spPr bwMode="auto">
          <a:xfrm>
            <a:off x="251520" y="439622"/>
            <a:ext cx="86409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Система телеприсутствия </a:t>
            </a:r>
            <a:r>
              <a:rPr lang="ru-RU" altLang="ru-RU" sz="2400" dirty="0">
                <a:solidFill>
                  <a:schemeClr val="bg1"/>
                </a:solidFill>
              </a:rPr>
              <a:t>«</a:t>
            </a:r>
            <a:r>
              <a:rPr lang="en-US" altLang="ru-RU" sz="2400" dirty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 smtClean="0">
                <a:solidFill>
                  <a:schemeClr val="bg1"/>
                </a:solidFill>
              </a:rPr>
              <a:t>».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Архитектура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grpSp>
        <p:nvGrpSpPr>
          <p:cNvPr id="5159" name="Группа 5158"/>
          <p:cNvGrpSpPr/>
          <p:nvPr/>
        </p:nvGrpSpPr>
        <p:grpSpPr>
          <a:xfrm>
            <a:off x="539552" y="1438839"/>
            <a:ext cx="8208912" cy="5158513"/>
            <a:chOff x="539552" y="1052736"/>
            <a:chExt cx="8208912" cy="5158513"/>
          </a:xfrm>
        </p:grpSpPr>
        <p:sp>
          <p:nvSpPr>
            <p:cNvPr id="49" name="Прямоугольник 48"/>
            <p:cNvSpPr/>
            <p:nvPr/>
          </p:nvSpPr>
          <p:spPr>
            <a:xfrm>
              <a:off x="3203847" y="4828806"/>
              <a:ext cx="5544617" cy="1382443"/>
            </a:xfrm>
            <a:prstGeom prst="rect">
              <a:avLst/>
            </a:prstGeom>
            <a:solidFill>
              <a:srgbClr val="FFE5E5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539552" y="1052736"/>
              <a:ext cx="8208912" cy="3582828"/>
            </a:xfrm>
            <a:prstGeom prst="rect">
              <a:avLst/>
            </a:prstGeom>
            <a:solidFill>
              <a:srgbClr val="E5F8FF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72" name="Прямоугольник 5171"/>
            <p:cNvSpPr/>
            <p:nvPr/>
          </p:nvSpPr>
          <p:spPr>
            <a:xfrm>
              <a:off x="3419872" y="1205686"/>
              <a:ext cx="2294814" cy="48331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599892" y="3562884"/>
              <a:ext cx="1908271" cy="2314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Прямоугольник 127"/>
            <p:cNvSpPr/>
            <p:nvPr/>
          </p:nvSpPr>
          <p:spPr>
            <a:xfrm>
              <a:off x="792467" y="1197303"/>
              <a:ext cx="2088232" cy="220025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оле 2"/>
            <p:cNvSpPr txBox="1"/>
            <p:nvPr/>
          </p:nvSpPr>
          <p:spPr>
            <a:xfrm flipH="1">
              <a:off x="3736397" y="2420888"/>
              <a:ext cx="1592572" cy="729199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  <a:headEnd type="none"/>
              <a:tailEnd type="none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200" dirty="0" smtClean="0">
                  <a:effectLst/>
                  <a:ea typeface="Calibri"/>
                  <a:cs typeface="Times New Roman"/>
                </a:rPr>
                <a:t>Сервер конференции</a:t>
              </a:r>
              <a:r>
                <a:rPr lang="ru-RU" sz="1200" dirty="0">
                  <a:effectLst/>
                  <a:ea typeface="Calibri"/>
                  <a:cs typeface="Times New Roman"/>
                </a:rPr>
                <a:t/>
              </a:r>
              <a:br>
                <a:rPr lang="ru-RU" sz="1200" dirty="0">
                  <a:effectLst/>
                  <a:ea typeface="Calibri"/>
                  <a:cs typeface="Times New Roman"/>
                </a:rPr>
              </a:br>
              <a:r>
                <a:rPr lang="ru-RU" sz="1200" dirty="0">
                  <a:effectLst/>
                  <a:ea typeface="Calibri"/>
                  <a:cs typeface="Times New Roman"/>
                </a:rPr>
                <a:t>«</a:t>
              </a:r>
              <a:r>
                <a:rPr lang="en-US" sz="1200" dirty="0">
                  <a:effectLst/>
                  <a:ea typeface="Calibri"/>
                  <a:cs typeface="Times New Roman"/>
                </a:rPr>
                <a:t>Vidicor</a:t>
              </a:r>
              <a:r>
                <a:rPr lang="ru-RU" sz="1200" dirty="0">
                  <a:effectLst/>
                  <a:ea typeface="Calibri"/>
                  <a:cs typeface="Times New Roman"/>
                </a:rPr>
                <a:t>»</a:t>
              </a:r>
            </a:p>
          </p:txBody>
        </p:sp>
        <p:grpSp>
          <p:nvGrpSpPr>
            <p:cNvPr id="5165" name="Группа 5164"/>
            <p:cNvGrpSpPr/>
            <p:nvPr/>
          </p:nvGrpSpPr>
          <p:grpSpPr>
            <a:xfrm>
              <a:off x="7011889" y="1196752"/>
              <a:ext cx="1448543" cy="944488"/>
              <a:chOff x="6686966" y="2276872"/>
              <a:chExt cx="1448543" cy="944488"/>
            </a:xfrm>
          </p:grpSpPr>
          <p:sp>
            <p:nvSpPr>
              <p:cNvPr id="99" name="Поле 2"/>
              <p:cNvSpPr txBox="1"/>
              <p:nvPr/>
            </p:nvSpPr>
            <p:spPr>
              <a:xfrm flipH="1">
                <a:off x="6965033" y="2578841"/>
                <a:ext cx="1170476" cy="642519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98" name="Поле 2"/>
              <p:cNvSpPr txBox="1"/>
              <p:nvPr/>
            </p:nvSpPr>
            <p:spPr>
              <a:xfrm flipH="1">
                <a:off x="6841877" y="2420888"/>
                <a:ext cx="1170476" cy="642519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16" name="Поле 2"/>
              <p:cNvSpPr txBox="1"/>
              <p:nvPr/>
            </p:nvSpPr>
            <p:spPr>
              <a:xfrm flipH="1">
                <a:off x="6686966" y="2276872"/>
                <a:ext cx="1170476" cy="642519"/>
              </a:xfrm>
              <a:prstGeom prst="rect">
                <a:avLst/>
              </a:prstGeom>
              <a:solidFill>
                <a:srgbClr val="FFFFCC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Аппаратные терминалы</a:t>
                </a:r>
                <a:r>
                  <a:rPr lang="ru-RU" sz="1200" dirty="0">
                    <a:effectLst/>
                    <a:ea typeface="Calibri"/>
                    <a:cs typeface="Times New Roman"/>
                  </a:rPr>
                  <a:t/>
                </a:r>
                <a:br>
                  <a:rPr lang="ru-RU" sz="1200" dirty="0">
                    <a:effectLst/>
                    <a:ea typeface="Calibri"/>
                    <a:cs typeface="Times New Roman"/>
                  </a:rPr>
                </a:br>
                <a:r>
                  <a:rPr lang="ru-RU" sz="1200" dirty="0">
                    <a:effectLst/>
                    <a:ea typeface="Calibri"/>
                    <a:cs typeface="Times New Roman"/>
                  </a:rPr>
                  <a:t>«</a:t>
                </a:r>
                <a:r>
                  <a:rPr lang="en-US" sz="1200" dirty="0">
                    <a:effectLst/>
                    <a:ea typeface="Calibri"/>
                    <a:cs typeface="Times New Roman"/>
                  </a:rPr>
                  <a:t>Vidicor</a:t>
                </a:r>
                <a:r>
                  <a:rPr lang="ru-RU" sz="1200" dirty="0">
                    <a:effectLst/>
                    <a:ea typeface="Calibri"/>
                    <a:cs typeface="Times New Roman"/>
                  </a:rPr>
                  <a:t>»</a:t>
                </a:r>
              </a:p>
            </p:txBody>
          </p:sp>
        </p:grpSp>
        <p:grpSp>
          <p:nvGrpSpPr>
            <p:cNvPr id="5167" name="Группа 5166"/>
            <p:cNvGrpSpPr/>
            <p:nvPr/>
          </p:nvGrpSpPr>
          <p:grpSpPr>
            <a:xfrm>
              <a:off x="6985156" y="2322992"/>
              <a:ext cx="1475276" cy="1034000"/>
              <a:chOff x="6660233" y="4005064"/>
              <a:chExt cx="1475276" cy="1034000"/>
            </a:xfrm>
          </p:grpSpPr>
          <p:sp>
            <p:nvSpPr>
              <p:cNvPr id="101" name="Скругленная прямоугольная выноска 100"/>
              <p:cNvSpPr/>
              <p:nvPr/>
            </p:nvSpPr>
            <p:spPr>
              <a:xfrm flipH="1">
                <a:off x="6965033" y="4309864"/>
                <a:ext cx="1170476" cy="729200"/>
              </a:xfrm>
              <a:prstGeom prst="wedgeRoundRectCallout">
                <a:avLst>
                  <a:gd name="adj1" fmla="val 47529"/>
                  <a:gd name="adj2" fmla="val 11028"/>
                  <a:gd name="adj3" fmla="val 1666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100" name="Скругленная прямоугольная выноска 99"/>
              <p:cNvSpPr/>
              <p:nvPr/>
            </p:nvSpPr>
            <p:spPr>
              <a:xfrm flipH="1">
                <a:off x="6812633" y="4157464"/>
                <a:ext cx="1170476" cy="729200"/>
              </a:xfrm>
              <a:prstGeom prst="wedgeRoundRectCallout">
                <a:avLst>
                  <a:gd name="adj1" fmla="val 47529"/>
                  <a:gd name="adj2" fmla="val 11028"/>
                  <a:gd name="adj3" fmla="val 1666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18" name="Скругленная прямоугольная выноска 17"/>
              <p:cNvSpPr/>
              <p:nvPr/>
            </p:nvSpPr>
            <p:spPr>
              <a:xfrm flipH="1">
                <a:off x="6660233" y="4005064"/>
                <a:ext cx="1170476" cy="729200"/>
              </a:xfrm>
              <a:prstGeom prst="wedgeRoundRectCallout">
                <a:avLst>
                  <a:gd name="adj1" fmla="val 47529"/>
                  <a:gd name="adj2" fmla="val 11028"/>
                  <a:gd name="adj3" fmla="val 16667"/>
                </a:avLst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Программные терминалы</a:t>
                </a:r>
                <a:r>
                  <a:rPr lang="ru-RU" sz="1200" dirty="0">
                    <a:effectLst/>
                    <a:ea typeface="Calibri"/>
                    <a:cs typeface="Times New Roman"/>
                  </a:rPr>
                  <a:t/>
                </a:r>
                <a:br>
                  <a:rPr lang="ru-RU" sz="1200" dirty="0">
                    <a:effectLst/>
                    <a:ea typeface="Calibri"/>
                    <a:cs typeface="Times New Roman"/>
                  </a:rPr>
                </a:br>
                <a:r>
                  <a:rPr lang="ru-RU" sz="1200" dirty="0">
                    <a:effectLst/>
                    <a:ea typeface="Calibri"/>
                    <a:cs typeface="Times New Roman"/>
                  </a:rPr>
                  <a:t>«</a:t>
                </a:r>
                <a:r>
                  <a:rPr lang="en-US" sz="1200" dirty="0">
                    <a:effectLst/>
                    <a:ea typeface="Calibri"/>
                    <a:cs typeface="Times New Roman"/>
                  </a:rPr>
                  <a:t>Vidicor</a:t>
                </a: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»</a:t>
                </a:r>
                <a:r>
                  <a:rPr lang="ru-RU" sz="1200" dirty="0">
                    <a:effectLst/>
                    <a:ea typeface="Calibri"/>
                    <a:cs typeface="Times New Roman"/>
                  </a:rPr>
                  <a:t> </a:t>
                </a:r>
              </a:p>
            </p:txBody>
          </p:sp>
        </p:grpSp>
        <p:cxnSp>
          <p:nvCxnSpPr>
            <p:cNvPr id="19" name="Прямая со стрелкой 18"/>
            <p:cNvCxnSpPr>
              <a:stCxn id="16" idx="3"/>
              <a:endCxn id="14" idx="1"/>
            </p:cNvCxnSpPr>
            <p:nvPr/>
          </p:nvCxnSpPr>
          <p:spPr>
            <a:xfrm flipH="1">
              <a:off x="5328969" y="1518012"/>
              <a:ext cx="1682920" cy="1267476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8" idx="3"/>
              <a:endCxn id="14" idx="1"/>
            </p:cNvCxnSpPr>
            <p:nvPr/>
          </p:nvCxnSpPr>
          <p:spPr>
            <a:xfrm flipH="1">
              <a:off x="5328969" y="2687592"/>
              <a:ext cx="1656187" cy="97896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оле 2"/>
            <p:cNvSpPr txBox="1"/>
            <p:nvPr/>
          </p:nvSpPr>
          <p:spPr>
            <a:xfrm flipH="1">
              <a:off x="3736397" y="1518011"/>
              <a:ext cx="1592573" cy="642519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  <a:headEnd type="none"/>
              <a:tailEnd type="none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200" dirty="0">
                  <a:effectLst/>
                  <a:ea typeface="Calibri"/>
                  <a:cs typeface="Times New Roman"/>
                </a:rPr>
                <a:t>Сервер управления </a:t>
              </a:r>
              <a:r>
                <a:rPr lang="ru-RU" sz="1200" dirty="0" smtClean="0">
                  <a:effectLst/>
                  <a:ea typeface="Calibri"/>
                  <a:cs typeface="Times New Roman"/>
                </a:rPr>
                <a:t>конференцией «</a:t>
              </a:r>
              <a:r>
                <a:rPr lang="en-US" sz="1200" dirty="0">
                  <a:effectLst/>
                  <a:ea typeface="Calibri"/>
                  <a:cs typeface="Times New Roman"/>
                </a:rPr>
                <a:t>Vidicor</a:t>
              </a:r>
              <a:r>
                <a:rPr lang="ru-RU" sz="1200" dirty="0">
                  <a:effectLst/>
                  <a:ea typeface="Calibri"/>
                  <a:cs typeface="Times New Roman"/>
                </a:rPr>
                <a:t>»</a:t>
              </a:r>
            </a:p>
          </p:txBody>
        </p:sp>
        <p:grpSp>
          <p:nvGrpSpPr>
            <p:cNvPr id="5170" name="Группа 5169"/>
            <p:cNvGrpSpPr/>
            <p:nvPr/>
          </p:nvGrpSpPr>
          <p:grpSpPr>
            <a:xfrm>
              <a:off x="1224515" y="1518012"/>
              <a:ext cx="1317987" cy="794920"/>
              <a:chOff x="899592" y="1988840"/>
              <a:chExt cx="1317987" cy="794920"/>
            </a:xfrm>
          </p:grpSpPr>
          <p:sp>
            <p:nvSpPr>
              <p:cNvPr id="106" name="Поле 2"/>
              <p:cNvSpPr txBox="1"/>
              <p:nvPr/>
            </p:nvSpPr>
            <p:spPr>
              <a:xfrm flipH="1">
                <a:off x="1051992" y="2141240"/>
                <a:ext cx="1165587" cy="64252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25" name="Поле 2"/>
              <p:cNvSpPr txBox="1"/>
              <p:nvPr/>
            </p:nvSpPr>
            <p:spPr>
              <a:xfrm flipH="1">
                <a:off x="899592" y="1988840"/>
                <a:ext cx="1165587" cy="64252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Пульт модератора конференции</a:t>
                </a: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</p:grpSp>
        <p:cxnSp>
          <p:nvCxnSpPr>
            <p:cNvPr id="27" name="Прямая со стрелкой 26"/>
            <p:cNvCxnSpPr>
              <a:stCxn id="22" idx="2"/>
              <a:endCxn id="14" idx="0"/>
            </p:cNvCxnSpPr>
            <p:nvPr/>
          </p:nvCxnSpPr>
          <p:spPr>
            <a:xfrm>
              <a:off x="4532683" y="2160530"/>
              <a:ext cx="0" cy="260358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68" name="Группа 5167"/>
            <p:cNvGrpSpPr/>
            <p:nvPr/>
          </p:nvGrpSpPr>
          <p:grpSpPr>
            <a:xfrm>
              <a:off x="6946354" y="3562884"/>
              <a:ext cx="1475277" cy="946236"/>
              <a:chOff x="3583161" y="5090983"/>
              <a:chExt cx="1475277" cy="946236"/>
            </a:xfrm>
          </p:grpSpPr>
          <p:sp>
            <p:nvSpPr>
              <p:cNvPr id="103" name="Поле 2"/>
              <p:cNvSpPr txBox="1"/>
              <p:nvPr/>
            </p:nvSpPr>
            <p:spPr>
              <a:xfrm flipH="1">
                <a:off x="3887961" y="5395783"/>
                <a:ext cx="1170477" cy="641436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102" name="Поле 2"/>
              <p:cNvSpPr txBox="1"/>
              <p:nvPr/>
            </p:nvSpPr>
            <p:spPr>
              <a:xfrm flipH="1">
                <a:off x="3735561" y="5243383"/>
                <a:ext cx="1170477" cy="641436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28" name="Поле 2"/>
              <p:cNvSpPr txBox="1"/>
              <p:nvPr/>
            </p:nvSpPr>
            <p:spPr>
              <a:xfrm flipH="1">
                <a:off x="3583161" y="5090983"/>
                <a:ext cx="1170477" cy="641436"/>
              </a:xfrm>
              <a:prstGeom prst="rect">
                <a:avLst/>
              </a:prstGeom>
              <a:solidFill>
                <a:srgbClr val="FFFFCC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Компьютеры </a:t>
                </a:r>
                <a:br>
                  <a:rPr lang="ru-RU" sz="1200" dirty="0" smtClean="0">
                    <a:effectLst/>
                    <a:ea typeface="Calibri"/>
                    <a:cs typeface="Times New Roman"/>
                  </a:rPr>
                </a:b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зрителей</a:t>
                </a: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</p:grpSp>
        <p:cxnSp>
          <p:nvCxnSpPr>
            <p:cNvPr id="29" name="Прямая со стрелкой 28"/>
            <p:cNvCxnSpPr>
              <a:stCxn id="28" idx="3"/>
              <a:endCxn id="14" idx="1"/>
            </p:cNvCxnSpPr>
            <p:nvPr/>
          </p:nvCxnSpPr>
          <p:spPr>
            <a:xfrm flipH="1" flipV="1">
              <a:off x="5328969" y="2785488"/>
              <a:ext cx="1617385" cy="1098114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69" name="Группа 5168"/>
            <p:cNvGrpSpPr/>
            <p:nvPr/>
          </p:nvGrpSpPr>
          <p:grpSpPr>
            <a:xfrm>
              <a:off x="1219627" y="5301208"/>
              <a:ext cx="1475275" cy="889984"/>
              <a:chOff x="894704" y="5147235"/>
              <a:chExt cx="1475275" cy="889984"/>
            </a:xfrm>
          </p:grpSpPr>
          <p:sp>
            <p:nvSpPr>
              <p:cNvPr id="105" name="Скругленная прямоугольная выноска 104"/>
              <p:cNvSpPr/>
              <p:nvPr/>
            </p:nvSpPr>
            <p:spPr>
              <a:xfrm flipH="1">
                <a:off x="1199504" y="5452035"/>
                <a:ext cx="1170475" cy="585184"/>
              </a:xfrm>
              <a:prstGeom prst="wedgeRoundRectCallout">
                <a:avLst>
                  <a:gd name="adj1" fmla="val 47529"/>
                  <a:gd name="adj2" fmla="val 11028"/>
                  <a:gd name="adj3" fmla="val 1666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1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104" name="Скругленная прямоугольная выноска 103"/>
              <p:cNvSpPr/>
              <p:nvPr/>
            </p:nvSpPr>
            <p:spPr>
              <a:xfrm flipH="1">
                <a:off x="1047104" y="5299635"/>
                <a:ext cx="1170475" cy="585184"/>
              </a:xfrm>
              <a:prstGeom prst="wedgeRoundRectCallout">
                <a:avLst>
                  <a:gd name="adj1" fmla="val 47529"/>
                  <a:gd name="adj2" fmla="val 11028"/>
                  <a:gd name="adj3" fmla="val 1666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1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52" name="Скругленная прямоугольная выноска 51"/>
              <p:cNvSpPr/>
              <p:nvPr/>
            </p:nvSpPr>
            <p:spPr>
              <a:xfrm flipH="1">
                <a:off x="894704" y="5147235"/>
                <a:ext cx="1170475" cy="585184"/>
              </a:xfrm>
              <a:prstGeom prst="wedgeRoundRectCallout">
                <a:avLst>
                  <a:gd name="adj1" fmla="val 47529"/>
                  <a:gd name="adj2" fmla="val 11028"/>
                  <a:gd name="adj3" fmla="val 16667"/>
                </a:avLst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Телефоны</a:t>
                </a:r>
                <a:r>
                  <a:rPr lang="ru-RU" sz="1100" dirty="0">
                    <a:effectLst/>
                    <a:ea typeface="Calibri"/>
                    <a:cs typeface="Times New Roman"/>
                  </a:rPr>
                  <a:t> </a:t>
                </a:r>
              </a:p>
            </p:txBody>
          </p:sp>
        </p:grpSp>
        <p:grpSp>
          <p:nvGrpSpPr>
            <p:cNvPr id="5171" name="Группа 5170"/>
            <p:cNvGrpSpPr/>
            <p:nvPr/>
          </p:nvGrpSpPr>
          <p:grpSpPr>
            <a:xfrm>
              <a:off x="1224514" y="2475392"/>
              <a:ext cx="1282111" cy="754196"/>
              <a:chOff x="899591" y="3051456"/>
              <a:chExt cx="1282111" cy="754196"/>
            </a:xfrm>
          </p:grpSpPr>
          <p:sp>
            <p:nvSpPr>
              <p:cNvPr id="124" name="Поле 2"/>
              <p:cNvSpPr txBox="1"/>
              <p:nvPr/>
            </p:nvSpPr>
            <p:spPr>
              <a:xfrm flipH="1">
                <a:off x="1051991" y="3203856"/>
                <a:ext cx="1129711" cy="601796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  <a:headEnd type="none"/>
                <a:tailEnd type="none"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54" name="Поле 2"/>
              <p:cNvSpPr txBox="1"/>
              <p:nvPr/>
            </p:nvSpPr>
            <p:spPr>
              <a:xfrm flipH="1">
                <a:off x="899591" y="3051456"/>
                <a:ext cx="1129711" cy="601796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  <a:headEnd type="none"/>
                <a:tailEnd type="none"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Телефонный</a:t>
                </a:r>
                <a:br>
                  <a:rPr lang="ru-RU" sz="1200" dirty="0" smtClean="0">
                    <a:effectLst/>
                    <a:ea typeface="Calibri"/>
                    <a:cs typeface="Times New Roman"/>
                  </a:rPr>
                </a:b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гейт</a:t>
                </a:r>
                <a:br>
                  <a:rPr lang="ru-RU" sz="1200" dirty="0" smtClean="0">
                    <a:effectLst/>
                    <a:ea typeface="Calibri"/>
                    <a:cs typeface="Times New Roman"/>
                  </a:rPr>
                </a:b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«</a:t>
                </a:r>
                <a:r>
                  <a:rPr lang="en-US" sz="1200" dirty="0" smtClean="0">
                    <a:effectLst/>
                    <a:ea typeface="Calibri"/>
                    <a:cs typeface="Times New Roman"/>
                  </a:rPr>
                  <a:t>Vidicor</a:t>
                </a:r>
                <a:r>
                  <a:rPr lang="ru-RU" sz="1200" dirty="0" smtClean="0">
                    <a:effectLst/>
                    <a:ea typeface="Calibri"/>
                    <a:cs typeface="Times New Roman"/>
                  </a:rPr>
                  <a:t>»</a:t>
                </a:r>
                <a:endParaRPr lang="ru-RU" sz="1200" dirty="0">
                  <a:effectLst/>
                  <a:ea typeface="Calibri"/>
                  <a:cs typeface="Times New Roman"/>
                </a:endParaRPr>
              </a:p>
            </p:txBody>
          </p:sp>
        </p:grpSp>
        <p:cxnSp>
          <p:nvCxnSpPr>
            <p:cNvPr id="24" name="Прямая со стрелкой 23"/>
            <p:cNvCxnSpPr>
              <a:stCxn id="25" idx="1"/>
              <a:endCxn id="22" idx="3"/>
            </p:cNvCxnSpPr>
            <p:nvPr/>
          </p:nvCxnSpPr>
          <p:spPr>
            <a:xfrm flipV="1">
              <a:off x="2390102" y="1839271"/>
              <a:ext cx="1346295" cy="1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54" idx="1"/>
              <a:endCxn id="14" idx="3"/>
            </p:cNvCxnSpPr>
            <p:nvPr/>
          </p:nvCxnSpPr>
          <p:spPr>
            <a:xfrm>
              <a:off x="2354225" y="2776290"/>
              <a:ext cx="1382172" cy="9198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Поле 2"/>
            <p:cNvSpPr txBox="1"/>
            <p:nvPr/>
          </p:nvSpPr>
          <p:spPr>
            <a:xfrm flipH="1">
              <a:off x="4500878" y="1196752"/>
              <a:ext cx="1007285" cy="321259"/>
            </a:xfrm>
            <a:prstGeom prst="rect">
              <a:avLst/>
            </a:prstGeom>
            <a:noFill/>
            <a:ln w="6350">
              <a:noFill/>
              <a:headEnd type="none"/>
              <a:tailEnd type="none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200" dirty="0" smtClean="0">
                  <a:ea typeface="Calibri"/>
                  <a:cs typeface="Times New Roman"/>
                </a:rPr>
                <a:t>Серверная</a:t>
              </a:r>
              <a:endParaRPr lang="ru-RU" sz="1200" dirty="0">
                <a:effectLst/>
                <a:ea typeface="Calibri"/>
                <a:cs typeface="Times New Roman"/>
              </a:endParaRPr>
            </a:p>
          </p:txBody>
        </p:sp>
        <p:cxnSp>
          <p:nvCxnSpPr>
            <p:cNvPr id="21" name="Прямая со стрелкой 20"/>
            <p:cNvCxnSpPr>
              <a:stCxn id="52" idx="0"/>
              <a:endCxn id="54" idx="2"/>
            </p:cNvCxnSpPr>
            <p:nvPr/>
          </p:nvCxnSpPr>
          <p:spPr>
            <a:xfrm flipH="1" flipV="1">
              <a:off x="1789369" y="3077188"/>
              <a:ext cx="15495" cy="22240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Поле 2"/>
            <p:cNvSpPr txBox="1"/>
            <p:nvPr/>
          </p:nvSpPr>
          <p:spPr>
            <a:xfrm flipH="1">
              <a:off x="792466" y="1196752"/>
              <a:ext cx="971221" cy="321259"/>
            </a:xfrm>
            <a:prstGeom prst="rect">
              <a:avLst/>
            </a:prstGeom>
            <a:noFill/>
            <a:ln w="6350">
              <a:noFill/>
              <a:headEnd type="none"/>
              <a:tailEnd type="none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200" dirty="0" smtClean="0">
                  <a:ea typeface="Calibri"/>
                  <a:cs typeface="Times New Roman"/>
                </a:rPr>
                <a:t>Модератор</a:t>
              </a:r>
              <a:endParaRPr lang="ru-RU" sz="1200" dirty="0">
                <a:effectLst/>
                <a:ea typeface="Calibri"/>
                <a:cs typeface="Times New Roman"/>
              </a:endParaRPr>
            </a:p>
          </p:txBody>
        </p:sp>
        <p:sp>
          <p:nvSpPr>
            <p:cNvPr id="39" name="Поле 2"/>
            <p:cNvSpPr txBox="1"/>
            <p:nvPr/>
          </p:nvSpPr>
          <p:spPr>
            <a:xfrm flipH="1">
              <a:off x="3736396" y="3707913"/>
              <a:ext cx="1592573" cy="729199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  <a:headEnd type="none"/>
              <a:tailEnd type="none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200" dirty="0" smtClean="0">
                  <a:effectLst/>
                  <a:ea typeface="Calibri"/>
                  <a:cs typeface="Times New Roman"/>
                </a:rPr>
                <a:t>Терминал</a:t>
              </a:r>
              <a:br>
                <a:rPr lang="ru-RU" sz="1200" dirty="0" smtClean="0">
                  <a:effectLst/>
                  <a:ea typeface="Calibri"/>
                  <a:cs typeface="Times New Roman"/>
                </a:rPr>
              </a:br>
              <a:r>
                <a:rPr lang="ru-RU" sz="1200" dirty="0" smtClean="0">
                  <a:effectLst/>
                  <a:ea typeface="Calibri"/>
                  <a:cs typeface="Times New Roman"/>
                </a:rPr>
                <a:t>«</a:t>
              </a:r>
              <a:r>
                <a:rPr lang="en-US" sz="1200" dirty="0">
                  <a:effectLst/>
                  <a:ea typeface="Calibri"/>
                  <a:cs typeface="Times New Roman"/>
                </a:rPr>
                <a:t>Vidicor</a:t>
              </a:r>
              <a:r>
                <a:rPr lang="ru-RU" sz="1200" dirty="0">
                  <a:effectLst/>
                  <a:ea typeface="Calibri"/>
                  <a:cs typeface="Times New Roman"/>
                </a:rPr>
                <a:t>»</a:t>
              </a:r>
            </a:p>
          </p:txBody>
        </p:sp>
        <p:sp>
          <p:nvSpPr>
            <p:cNvPr id="40" name="Поле 2"/>
            <p:cNvSpPr txBox="1"/>
            <p:nvPr/>
          </p:nvSpPr>
          <p:spPr>
            <a:xfrm flipH="1">
              <a:off x="3736398" y="5004057"/>
              <a:ext cx="1592570" cy="729199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  <a:headEnd type="none"/>
              <a:tailEnd type="none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200" dirty="0" smtClean="0">
                  <a:effectLst/>
                  <a:ea typeface="Calibri"/>
                  <a:cs typeface="Times New Roman"/>
                </a:rPr>
                <a:t>Терминал</a:t>
              </a:r>
              <a:r>
                <a:rPr lang="ru-RU" sz="1200" dirty="0">
                  <a:effectLst/>
                  <a:ea typeface="Calibri"/>
                  <a:cs typeface="Times New Roman"/>
                </a:rPr>
                <a:t/>
              </a:r>
              <a:br>
                <a:rPr lang="ru-RU" sz="1200" dirty="0">
                  <a:effectLst/>
                  <a:ea typeface="Calibri"/>
                  <a:cs typeface="Times New Roman"/>
                </a:rPr>
              </a:br>
              <a:r>
                <a:rPr lang="ru-RU" sz="1200" dirty="0" smtClean="0">
                  <a:effectLst/>
                  <a:ea typeface="Calibri"/>
                  <a:cs typeface="Times New Roman"/>
                </a:rPr>
                <a:t>«</a:t>
              </a:r>
              <a:r>
                <a:rPr lang="en-US" sz="1200" dirty="0" smtClean="0">
                  <a:ea typeface="Calibri"/>
                  <a:cs typeface="Times New Roman"/>
                </a:rPr>
                <a:t>Cisco</a:t>
              </a:r>
              <a:r>
                <a:rPr lang="ru-RU" sz="1200" dirty="0" smtClean="0">
                  <a:effectLst/>
                  <a:ea typeface="Calibri"/>
                  <a:cs typeface="Times New Roman"/>
                </a:rPr>
                <a:t>»</a:t>
              </a:r>
              <a:endParaRPr lang="ru-RU" sz="1200" dirty="0">
                <a:effectLst/>
                <a:ea typeface="Calibri"/>
                <a:cs typeface="Times New Roman"/>
              </a:endParaRPr>
            </a:p>
          </p:txBody>
        </p:sp>
        <p:cxnSp>
          <p:nvCxnSpPr>
            <p:cNvPr id="41" name="Прямая со стрелкой 40"/>
            <p:cNvCxnSpPr>
              <a:stCxn id="14" idx="2"/>
              <a:endCxn id="39" idx="0"/>
            </p:cNvCxnSpPr>
            <p:nvPr/>
          </p:nvCxnSpPr>
          <p:spPr>
            <a:xfrm flipH="1">
              <a:off x="4532682" y="3150087"/>
              <a:ext cx="1" cy="557826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3995936" y="4437112"/>
              <a:ext cx="0" cy="566945"/>
            </a:xfrm>
            <a:prstGeom prst="straightConnector1">
              <a:avLst/>
            </a:prstGeom>
            <a:ln w="25400">
              <a:solidFill>
                <a:srgbClr val="E9FB03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>
              <a:off x="4355976" y="4437112"/>
              <a:ext cx="0" cy="566945"/>
            </a:xfrm>
            <a:prstGeom prst="straightConnector1">
              <a:avLst/>
            </a:prstGeom>
            <a:ln w="25400">
              <a:solidFill>
                <a:srgbClr val="E9FB03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4644008" y="4437112"/>
              <a:ext cx="20980" cy="566945"/>
            </a:xfrm>
            <a:prstGeom prst="straightConnector1">
              <a:avLst/>
            </a:prstGeom>
            <a:ln w="25400">
              <a:solidFill>
                <a:srgbClr val="E9FB03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>
              <a:off x="4962087" y="4437112"/>
              <a:ext cx="20980" cy="566945"/>
            </a:xfrm>
            <a:prstGeom prst="straightConnector1">
              <a:avLst/>
            </a:prstGeom>
            <a:ln w="25400">
              <a:solidFill>
                <a:srgbClr val="E9FB03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Выноска-облако 6"/>
            <p:cNvSpPr/>
            <p:nvPr/>
          </p:nvSpPr>
          <p:spPr>
            <a:xfrm>
              <a:off x="1941770" y="3605579"/>
              <a:ext cx="1406094" cy="889984"/>
            </a:xfrm>
            <a:prstGeom prst="cloudCallout">
              <a:avLst>
                <a:gd name="adj1" fmla="val 39176"/>
                <a:gd name="adj2" fmla="val -85194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Сеть</a:t>
              </a:r>
              <a:endParaRPr lang="ru-RU" sz="1200" dirty="0"/>
            </a:p>
          </p:txBody>
        </p:sp>
        <p:sp>
          <p:nvSpPr>
            <p:cNvPr id="53" name="Выноска-облако 52"/>
            <p:cNvSpPr/>
            <p:nvPr/>
          </p:nvSpPr>
          <p:spPr>
            <a:xfrm>
              <a:off x="6137170" y="5059295"/>
              <a:ext cx="2107238" cy="889984"/>
            </a:xfrm>
            <a:prstGeom prst="cloudCallout">
              <a:avLst>
                <a:gd name="adj1" fmla="val -29242"/>
                <a:gd name="adj2" fmla="val 44306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Особо закрытая сеть</a:t>
              </a:r>
              <a:endParaRPr lang="ru-RU" sz="1200" dirty="0"/>
            </a:p>
          </p:txBody>
        </p:sp>
        <p:cxnSp>
          <p:nvCxnSpPr>
            <p:cNvPr id="58" name="Прямая со стрелкой 57"/>
            <p:cNvCxnSpPr>
              <a:stCxn id="16" idx="3"/>
              <a:endCxn id="22" idx="1"/>
            </p:cNvCxnSpPr>
            <p:nvPr/>
          </p:nvCxnSpPr>
          <p:spPr>
            <a:xfrm flipH="1">
              <a:off x="5328970" y="1518012"/>
              <a:ext cx="1682919" cy="321259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/>
            <p:cNvCxnSpPr/>
            <p:nvPr/>
          </p:nvCxnSpPr>
          <p:spPr>
            <a:xfrm flipH="1" flipV="1">
              <a:off x="5328971" y="1839272"/>
              <a:ext cx="1512169" cy="878032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/>
            <p:cNvCxnSpPr>
              <a:endCxn id="22" idx="1"/>
            </p:cNvCxnSpPr>
            <p:nvPr/>
          </p:nvCxnSpPr>
          <p:spPr>
            <a:xfrm flipH="1" flipV="1">
              <a:off x="5328970" y="1839271"/>
              <a:ext cx="1617386" cy="2028414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4" name="Прямая соединительная линия 5153"/>
            <p:cNvCxnSpPr/>
            <p:nvPr/>
          </p:nvCxnSpPr>
          <p:spPr>
            <a:xfrm>
              <a:off x="2915816" y="4725144"/>
              <a:ext cx="3164930" cy="0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/>
            <p:cNvCxnSpPr>
              <a:stCxn id="53" idx="0"/>
              <a:endCxn id="40" idx="1"/>
            </p:cNvCxnSpPr>
            <p:nvPr/>
          </p:nvCxnSpPr>
          <p:spPr>
            <a:xfrm flipH="1" flipV="1">
              <a:off x="5328968" y="5368657"/>
              <a:ext cx="814738" cy="135630"/>
            </a:xfrm>
            <a:prstGeom prst="straightConnector1">
              <a:avLst/>
            </a:prstGeom>
            <a:ln w="38100" cmpd="dbl"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Скругленная прямоугольная выноска 75"/>
          <p:cNvSpPr/>
          <p:nvPr/>
        </p:nvSpPr>
        <p:spPr>
          <a:xfrm>
            <a:off x="5652120" y="4260471"/>
            <a:ext cx="1189020" cy="320657"/>
          </a:xfrm>
          <a:prstGeom prst="wedgeRoundRectCallout">
            <a:avLst>
              <a:gd name="adj1" fmla="val -89472"/>
              <a:gd name="adj2" fmla="val 55313"/>
              <a:gd name="adj3" fmla="val 16667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ru-RU" sz="8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Гейт</a:t>
            </a:r>
            <a:br>
              <a:rPr lang="ru-RU" sz="8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</a:br>
            <a:r>
              <a:rPr lang="ru-RU" sz="800" dirty="0" smtClean="0">
                <a:solidFill>
                  <a:srgbClr val="000000"/>
                </a:solidFill>
                <a:effectLst/>
                <a:ea typeface="Calibri"/>
                <a:cs typeface="Times New Roman"/>
              </a:rPr>
              <a:t>«</a:t>
            </a:r>
            <a:r>
              <a:rPr lang="en-US" sz="800" dirty="0" smtClean="0">
                <a:solidFill>
                  <a:srgbClr val="000000"/>
                </a:solidFill>
                <a:ea typeface="Calibri"/>
                <a:cs typeface="Times New Roman"/>
              </a:rPr>
              <a:t>Cisco</a:t>
            </a:r>
            <a:r>
              <a:rPr lang="ru-RU" sz="800" dirty="0" smtClean="0">
                <a:solidFill>
                  <a:srgbClr val="000000"/>
                </a:solidFill>
                <a:effectLst/>
                <a:ea typeface="Calibri"/>
                <a:cs typeface="Times New Roman"/>
              </a:rPr>
              <a:t>»↔«</a:t>
            </a:r>
            <a:r>
              <a:rPr lang="en-US" sz="8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Vidicor</a:t>
            </a:r>
            <a:r>
              <a:rPr lang="ru-RU" sz="8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»</a:t>
            </a:r>
            <a:endParaRPr lang="ru-RU" sz="800" dirty="0">
              <a:effectLst/>
              <a:ea typeface="Calibri"/>
              <a:cs typeface="Times New Roman"/>
            </a:endParaRPr>
          </a:p>
        </p:txBody>
      </p:sp>
      <p:sp>
        <p:nvSpPr>
          <p:cNvPr id="87" name="Поле 50"/>
          <p:cNvSpPr txBox="1"/>
          <p:nvPr/>
        </p:nvSpPr>
        <p:spPr>
          <a:xfrm>
            <a:off x="539552" y="4869160"/>
            <a:ext cx="1233661" cy="288032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ru-RU" sz="1100" dirty="0">
                <a:effectLst/>
                <a:ea typeface="Calibri"/>
                <a:cs typeface="Times New Roman"/>
              </a:rPr>
              <a:t>Телефонная сеть</a:t>
            </a:r>
          </a:p>
        </p:txBody>
      </p:sp>
      <p:sp>
        <p:nvSpPr>
          <p:cNvPr id="120" name="Скругленная прямоугольная выноска 119"/>
          <p:cNvSpPr/>
          <p:nvPr/>
        </p:nvSpPr>
        <p:spPr>
          <a:xfrm>
            <a:off x="1959708" y="4836535"/>
            <a:ext cx="1137016" cy="320657"/>
          </a:xfrm>
          <a:prstGeom prst="wedgeRoundRectCallout">
            <a:avLst>
              <a:gd name="adj1" fmla="val 44308"/>
              <a:gd name="adj2" fmla="val -87269"/>
              <a:gd name="adj3" fmla="val 16667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ru-RU" sz="800" dirty="0" smtClean="0">
                <a:solidFill>
                  <a:srgbClr val="000000"/>
                </a:solidFill>
                <a:effectLst/>
                <a:ea typeface="Calibri"/>
                <a:cs typeface="Times New Roman"/>
              </a:rPr>
              <a:t>Соединения между сетями нет</a:t>
            </a:r>
            <a:endParaRPr lang="ru-RU" sz="800" dirty="0">
              <a:effectLst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39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107504" y="2564904"/>
            <a:ext cx="8928992" cy="4293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33333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333333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5pPr>
            <a:lvl6pPr marL="2438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895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352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10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i="1" u="sng" kern="0" dirty="0" smtClean="0">
                <a:solidFill>
                  <a:schemeClr val="tx1"/>
                </a:solidFill>
              </a:rPr>
              <a:t>Защищённость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 </a:t>
            </a:r>
            <a:r>
              <a:rPr lang="ru-RU" altLang="ru-RU" sz="1800" b="0" kern="0" dirty="0">
                <a:solidFill>
                  <a:schemeClr val="tx1"/>
                </a:solidFill>
              </a:rPr>
              <a:t>системы от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«</a:t>
            </a:r>
            <a:r>
              <a:rPr lang="ru-RU" altLang="ru-RU" sz="1800" kern="0" dirty="0" smtClean="0">
                <a:solidFill>
                  <a:schemeClr val="tx1"/>
                </a:solidFill>
              </a:rPr>
              <a:t>закладок», обеспечивающих бесконтактный вывод из строя </a:t>
            </a:r>
            <a:r>
              <a:rPr lang="ru-RU" altLang="ru-RU" sz="1800" i="1" u="sng" kern="0" dirty="0" smtClean="0">
                <a:solidFill>
                  <a:schemeClr val="tx1"/>
                </a:solidFill>
              </a:rPr>
              <a:t> компонентов системы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 инсайдером</a:t>
            </a:r>
            <a:endParaRPr lang="ru-RU" altLang="ru-RU" sz="1800" b="0" kern="0" dirty="0">
              <a:solidFill>
                <a:schemeClr val="tx1"/>
              </a:solidFill>
            </a:endParaRP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kern="0" dirty="0" smtClean="0">
                <a:solidFill>
                  <a:schemeClr val="tx1"/>
                </a:solidFill>
              </a:rPr>
              <a:t>Обеспечение устойчивой работы в </a:t>
            </a:r>
            <a:r>
              <a:rPr lang="ru-RU" altLang="ru-RU" sz="1800" b="1" kern="0" dirty="0" smtClean="0">
                <a:solidFill>
                  <a:schemeClr val="tx1"/>
                </a:solidFill>
              </a:rPr>
              <a:t>реальных публичных сетях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 с высоким качеством видео и звука – до </a:t>
            </a:r>
            <a:r>
              <a:rPr lang="en-US" altLang="ru-RU" sz="1800" b="0" kern="0" dirty="0" smtClean="0">
                <a:solidFill>
                  <a:schemeClr val="tx1"/>
                </a:solidFill>
              </a:rPr>
              <a:t>3D Full HD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и</a:t>
            </a:r>
            <a:r>
              <a:rPr lang="en-US" altLang="ru-RU" sz="1800" b="0" kern="0" dirty="0" smtClean="0">
                <a:solidFill>
                  <a:schemeClr val="tx1"/>
                </a:solidFill>
              </a:rPr>
              <a:t> 4K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 – </a:t>
            </a:r>
            <a:r>
              <a:rPr lang="ru-RU" altLang="ru-RU" sz="1800" i="1" u="sng" kern="0" dirty="0" smtClean="0">
                <a:solidFill>
                  <a:schemeClr val="tx1"/>
                </a:solidFill>
              </a:rPr>
              <a:t>реально измеренным </a:t>
            </a:r>
            <a:r>
              <a:rPr lang="ru-RU" altLang="ru-RU" sz="1800" i="1" kern="0" dirty="0" smtClean="0">
                <a:solidFill>
                  <a:schemeClr val="tx1"/>
                </a:solidFill>
              </a:rPr>
              <a:t>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по испытательным таблицам</a:t>
            </a: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kern="0" dirty="0" smtClean="0">
                <a:solidFill>
                  <a:schemeClr val="tx1"/>
                </a:solidFill>
              </a:rPr>
              <a:t>Указание </a:t>
            </a:r>
            <a:r>
              <a:rPr lang="ru-RU" altLang="ru-RU" sz="1800" i="1" u="sng" kern="0" dirty="0" smtClean="0">
                <a:solidFill>
                  <a:schemeClr val="tx1"/>
                </a:solidFill>
              </a:rPr>
              <a:t>реально обеспечиваемых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 параметров (мировые производители дезинформируют потребителей, указывая характеристики подключаемых видеокамер, а не реально измеренные характеристики изображения, достигшего зрителя)</a:t>
            </a: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kern="0" dirty="0" smtClean="0">
                <a:solidFill>
                  <a:schemeClr val="tx1"/>
                </a:solidFill>
              </a:rPr>
              <a:t>Высокая</a:t>
            </a:r>
            <a:r>
              <a:rPr lang="ru-RU" altLang="ru-RU" sz="1800" b="1" kern="0" dirty="0" smtClean="0">
                <a:solidFill>
                  <a:schemeClr val="tx1"/>
                </a:solidFill>
              </a:rPr>
              <a:t> </a:t>
            </a:r>
            <a:r>
              <a:rPr lang="ru-RU" altLang="ru-RU" sz="1800" i="1" u="sng" kern="0" dirty="0" smtClean="0">
                <a:solidFill>
                  <a:schemeClr val="tx1"/>
                </a:solidFill>
              </a:rPr>
              <a:t>плавность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 передачи </a:t>
            </a:r>
            <a:r>
              <a:rPr lang="ru-RU" altLang="ru-RU" sz="1800" b="0" kern="0" dirty="0" err="1" smtClean="0">
                <a:solidFill>
                  <a:schemeClr val="tx1"/>
                </a:solidFill>
              </a:rPr>
              <a:t>плвных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 движений</a:t>
            </a:r>
            <a:endParaRPr lang="ru-RU" altLang="ru-RU" sz="1800" b="0" kern="0" dirty="0" smtClean="0">
              <a:solidFill>
                <a:schemeClr val="tx1"/>
              </a:solidFill>
            </a:endParaRP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kern="0" dirty="0" smtClean="0">
                <a:solidFill>
                  <a:schemeClr val="tx1"/>
                </a:solidFill>
              </a:rPr>
              <a:t>Абсолютная </a:t>
            </a:r>
            <a:r>
              <a:rPr lang="ru-RU" altLang="ru-RU" sz="1800" i="1" u="sng" kern="0" dirty="0" smtClean="0">
                <a:solidFill>
                  <a:schemeClr val="tx1"/>
                </a:solidFill>
              </a:rPr>
              <a:t>синхронность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 видео и звука</a:t>
            </a: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kern="0" dirty="0" smtClean="0">
                <a:solidFill>
                  <a:schemeClr val="tx1"/>
                </a:solidFill>
              </a:rPr>
              <a:t>Возможность параллельного </a:t>
            </a:r>
            <a:r>
              <a:rPr lang="ru-RU" altLang="ru-RU" sz="1800" i="1" u="sng" kern="0" dirty="0" smtClean="0">
                <a:solidFill>
                  <a:schemeClr val="tx1"/>
                </a:solidFill>
              </a:rPr>
              <a:t>многоракурсного синхронного</a:t>
            </a:r>
            <a:r>
              <a:rPr lang="ru-RU" altLang="ru-RU" sz="1800" b="1" kern="0" dirty="0" smtClean="0">
                <a:solidFill>
                  <a:schemeClr val="tx1"/>
                </a:solidFill>
              </a:rPr>
              <a:t>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вещания с нескольких камер с выбором зрителем ракурса в реальном времени</a:t>
            </a: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kern="0" dirty="0" smtClean="0">
                <a:solidFill>
                  <a:schemeClr val="tx1"/>
                </a:solidFill>
              </a:rPr>
              <a:t>Возможность </a:t>
            </a:r>
            <a:r>
              <a:rPr lang="ru-RU" altLang="ru-RU" sz="1800" i="1" u="sng" kern="0" dirty="0" smtClean="0">
                <a:solidFill>
                  <a:schemeClr val="tx1"/>
                </a:solidFill>
              </a:rPr>
              <a:t>распределенного администрирования</a:t>
            </a:r>
            <a:r>
              <a:rPr lang="ru-RU" altLang="ru-RU" sz="1800" b="0" i="1" kern="0" dirty="0" smtClean="0">
                <a:solidFill>
                  <a:schemeClr val="tx1"/>
                </a:solidFill>
              </a:rPr>
              <a:t>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всех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ВКС</a:t>
            </a:r>
            <a:endParaRPr lang="ru-RU" altLang="ru-RU" sz="1800" b="0" kern="0" dirty="0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"/>
          <p:cNvSpPr>
            <a:spLocks noChangeArrowheads="1"/>
          </p:cNvSpPr>
          <p:nvPr/>
        </p:nvSpPr>
        <p:spPr bwMode="auto">
          <a:xfrm>
            <a:off x="251521" y="548680"/>
            <a:ext cx="86409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>
                <a:solidFill>
                  <a:schemeClr val="bg1"/>
                </a:solidFill>
              </a:rPr>
              <a:t>Система телеприсутствия «</a:t>
            </a:r>
            <a:r>
              <a:rPr lang="en-US" altLang="ru-RU" sz="2400" dirty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>
                <a:solidFill>
                  <a:schemeClr val="bg1"/>
                </a:solidFill>
              </a:rPr>
              <a:t>»</a:t>
            </a:r>
            <a:r>
              <a:rPr lang="ru-RU" altLang="ru-RU" sz="2400" dirty="0" smtClean="0">
                <a:solidFill>
                  <a:schemeClr val="bg1"/>
                </a:solidFill>
              </a:rPr>
              <a:t>.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Технические </a:t>
            </a:r>
            <a:r>
              <a:rPr lang="ru-RU" altLang="ru-RU" sz="2400" dirty="0">
                <a:solidFill>
                  <a:schemeClr val="bg1"/>
                </a:solidFill>
              </a:rPr>
              <a:t>преимущества перед </a:t>
            </a:r>
            <a:r>
              <a:rPr lang="ru-RU" altLang="ru-RU" sz="2400" dirty="0" smtClean="0">
                <a:solidFill>
                  <a:schemeClr val="bg1"/>
                </a:solidFill>
              </a:rPr>
              <a:t>аналогами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7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107504" y="2564904"/>
            <a:ext cx="8928992" cy="4293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33333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333333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5pPr>
            <a:lvl6pPr marL="2438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895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352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10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kern="0" dirty="0" smtClean="0">
                <a:solidFill>
                  <a:schemeClr val="tx1"/>
                </a:solidFill>
              </a:rPr>
              <a:t>Новый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и исключительно </a:t>
            </a:r>
            <a:r>
              <a:rPr lang="ru-RU" altLang="ru-RU" sz="1800" i="1" u="sng" kern="0" dirty="0" smtClean="0">
                <a:solidFill>
                  <a:schemeClr val="tx1"/>
                </a:solidFill>
              </a:rPr>
              <a:t>простой интерфейс управления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 с сенсорного или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«механического»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пульта с возможностью использования дублирующих пультов</a:t>
            </a:r>
            <a:r>
              <a:rPr lang="ru-RU" altLang="ru-RU" sz="1800" b="0" kern="0" dirty="0">
                <a:solidFill>
                  <a:schemeClr val="tx1"/>
                </a:solidFill>
              </a:rPr>
              <a:t>. Упрощён порядок формирования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конференций. </a:t>
            </a:r>
            <a:r>
              <a:rPr lang="ru-RU" altLang="ru-RU" sz="1800" b="0" kern="0" dirty="0">
                <a:solidFill>
                  <a:schemeClr val="tx1"/>
                </a:solidFill>
              </a:rPr>
              <a:t>Минимизирована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вероятность допущения ошибок оператором конференции</a:t>
            </a: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dirty="0" smtClean="0">
                <a:solidFill>
                  <a:schemeClr val="tx1"/>
                </a:solidFill>
              </a:rPr>
              <a:t>Наличие дополнительного </a:t>
            </a:r>
            <a:r>
              <a:rPr lang="ru-RU" altLang="ru-RU" sz="1800" i="1" u="sng" dirty="0" smtClean="0">
                <a:solidFill>
                  <a:schemeClr val="tx1"/>
                </a:solidFill>
              </a:rPr>
              <a:t>пульта управления у руководителя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 позволяет управлять ходом конференции по его усмотрению</a:t>
            </a: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dirty="0" smtClean="0">
                <a:solidFill>
                  <a:schemeClr val="tx1"/>
                </a:solidFill>
              </a:rPr>
              <a:t>Возможность </a:t>
            </a:r>
            <a:r>
              <a:rPr lang="ru-RU" altLang="ru-RU" sz="1800" i="1" u="sng" dirty="0" smtClean="0">
                <a:solidFill>
                  <a:schemeClr val="tx1"/>
                </a:solidFill>
              </a:rPr>
              <a:t>интеграции с системами других разработчиков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. Обеспечение совместной работы закрытых сетей с открытыми, 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позволяющей 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сохранять конфиденциальность информации в закрытых сетях</a:t>
            </a: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dirty="0" smtClean="0">
                <a:solidFill>
                  <a:schemeClr val="tx1"/>
                </a:solidFill>
              </a:rPr>
              <a:t>Наличие </a:t>
            </a:r>
            <a:r>
              <a:rPr lang="ru-RU" altLang="ru-RU" sz="1800" i="1" u="sng" dirty="0" smtClean="0">
                <a:solidFill>
                  <a:schemeClr val="tx1"/>
                </a:solidFill>
              </a:rPr>
              <a:t>телефонного гейта</a:t>
            </a:r>
            <a:r>
              <a:rPr lang="ru-RU" altLang="ru-RU" sz="1800" b="0" dirty="0" smtClean="0">
                <a:solidFill>
                  <a:schemeClr val="tx1"/>
                </a:solidFill>
              </a:rPr>
              <a:t> позволяет осуществлять включение в конференцию участников через мобильные или стационарные телефоны</a:t>
            </a:r>
            <a:endParaRPr lang="ru-RU" altLang="ru-RU" sz="1800" dirty="0" smtClean="0">
              <a:solidFill>
                <a:schemeClr val="tx1"/>
              </a:solidFill>
            </a:endParaRP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kern="0" dirty="0" smtClean="0">
                <a:solidFill>
                  <a:schemeClr val="tx1"/>
                </a:solidFill>
              </a:rPr>
              <a:t>Наличие </a:t>
            </a:r>
            <a:r>
              <a:rPr lang="ru-RU" altLang="ru-RU" sz="1800" i="1" u="sng" kern="0" dirty="0" smtClean="0">
                <a:solidFill>
                  <a:schemeClr val="tx1"/>
                </a:solidFill>
              </a:rPr>
              <a:t>параллельного канала служебной аудио-видеосвязи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для персонала</a:t>
            </a:r>
          </a:p>
          <a:p>
            <a:pPr marL="273050" indent="-273050" algn="just" eaLnBrk="1" hangingPunct="1">
              <a:lnSpc>
                <a:spcPct val="100000"/>
              </a:lnSpc>
              <a:spcBef>
                <a:spcPts val="0"/>
              </a:spcBef>
            </a:pPr>
            <a:r>
              <a:rPr lang="ru-RU" altLang="ru-RU" sz="1800" b="0" kern="0" dirty="0" smtClean="0">
                <a:solidFill>
                  <a:schemeClr val="tx1"/>
                </a:solidFill>
              </a:rPr>
              <a:t>Возможность любых технических изменений разработчиком по предложению МЧС </a:t>
            </a:r>
            <a:r>
              <a:rPr lang="ru-RU" altLang="ru-RU" sz="1800" b="0" kern="0" dirty="0" smtClean="0">
                <a:solidFill>
                  <a:schemeClr val="tx1"/>
                </a:solidFill>
              </a:rPr>
              <a:t>России</a:t>
            </a:r>
            <a:endParaRPr lang="ru-RU" altLang="ru-RU" sz="1800" b="0" kern="0" dirty="0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"/>
          <p:cNvSpPr>
            <a:spLocks noChangeArrowheads="1"/>
          </p:cNvSpPr>
          <p:nvPr/>
        </p:nvSpPr>
        <p:spPr bwMode="auto">
          <a:xfrm>
            <a:off x="179512" y="548680"/>
            <a:ext cx="878497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>
                <a:solidFill>
                  <a:schemeClr val="bg1"/>
                </a:solidFill>
              </a:rPr>
              <a:t>Система телеприсутствия «</a:t>
            </a:r>
            <a:r>
              <a:rPr lang="en-US" altLang="ru-RU" sz="2400" dirty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>
                <a:solidFill>
                  <a:schemeClr val="bg1"/>
                </a:solidFill>
              </a:rPr>
              <a:t>»</a:t>
            </a:r>
            <a:r>
              <a:rPr lang="ru-RU" altLang="ru-RU" sz="2400" dirty="0" smtClean="0">
                <a:solidFill>
                  <a:schemeClr val="bg1"/>
                </a:solidFill>
              </a:rPr>
              <a:t>.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Технические </a:t>
            </a:r>
            <a:r>
              <a:rPr lang="ru-RU" altLang="ru-RU" sz="2400" dirty="0">
                <a:solidFill>
                  <a:schemeClr val="bg1"/>
                </a:solidFill>
              </a:rPr>
              <a:t>преимущества перед </a:t>
            </a:r>
            <a:r>
              <a:rPr lang="ru-RU" altLang="ru-RU" sz="2400" dirty="0" smtClean="0">
                <a:solidFill>
                  <a:schemeClr val="bg1"/>
                </a:solidFill>
              </a:rPr>
              <a:t>аналогами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58" r="1349" b="3068"/>
          <a:stretch/>
        </p:blipFill>
        <p:spPr bwMode="auto">
          <a:xfrm>
            <a:off x="323528" y="1340768"/>
            <a:ext cx="8496944" cy="47860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971600" y="6279703"/>
            <a:ext cx="7056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0" kern="0" dirty="0" smtClean="0"/>
              <a:t>Многоракурсная трансляция концерта («Сам себе режиссёр»). Свердловская филармония.</a:t>
            </a:r>
          </a:p>
          <a:p>
            <a:pPr algn="ctr"/>
            <a:r>
              <a:rPr lang="ru-RU" sz="1200" b="0" kern="0" dirty="0" smtClean="0"/>
              <a:t>Пропускная полоса подключения </a:t>
            </a:r>
            <a:r>
              <a:rPr lang="ru-RU" sz="1200" i="1" u="sng" kern="0" dirty="0" smtClean="0">
                <a:solidFill>
                  <a:srgbClr val="FF0000"/>
                </a:solidFill>
              </a:rPr>
              <a:t>600 кбит</a:t>
            </a:r>
            <a:r>
              <a:rPr lang="en-US" sz="1200" i="1" u="sng" kern="0" dirty="0" smtClean="0">
                <a:solidFill>
                  <a:srgbClr val="FF0000"/>
                </a:solidFill>
              </a:rPr>
              <a:t>/</a:t>
            </a:r>
            <a:r>
              <a:rPr lang="ru-RU" sz="1200" i="1" u="sng" kern="0" dirty="0" smtClean="0">
                <a:solidFill>
                  <a:srgbClr val="FF0000"/>
                </a:solidFill>
              </a:rPr>
              <a:t>с</a:t>
            </a:r>
            <a:endParaRPr lang="ru-RU" sz="1200" i="1" u="sng" dirty="0">
              <a:solidFill>
                <a:srgbClr val="FF0000"/>
              </a:solidFill>
            </a:endParaRPr>
          </a:p>
        </p:txBody>
      </p:sp>
      <p:sp>
        <p:nvSpPr>
          <p:cNvPr id="11" name="Прямоугольник 1"/>
          <p:cNvSpPr>
            <a:spLocks noChangeArrowheads="1"/>
          </p:cNvSpPr>
          <p:nvPr/>
        </p:nvSpPr>
        <p:spPr bwMode="auto">
          <a:xfrm>
            <a:off x="323529" y="404664"/>
            <a:ext cx="849694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Система </a:t>
            </a:r>
            <a:r>
              <a:rPr lang="ru-RU" altLang="ru-RU" sz="2400" dirty="0">
                <a:solidFill>
                  <a:schemeClr val="bg1"/>
                </a:solidFill>
              </a:rPr>
              <a:t>телеприсутствия «</a:t>
            </a:r>
            <a:r>
              <a:rPr lang="en-US" altLang="ru-RU" sz="2400" dirty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 smtClean="0">
                <a:solidFill>
                  <a:schemeClr val="bg1"/>
                </a:solidFill>
              </a:rPr>
              <a:t>».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Технические преимущества перед аналогами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7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496" y="6237312"/>
            <a:ext cx="9073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0" kern="0" dirty="0" smtClean="0"/>
              <a:t>Заседание Екатеринбургской городской думы (фото с экрана);</a:t>
            </a:r>
          </a:p>
          <a:p>
            <a:pPr algn="ctr"/>
            <a:r>
              <a:rPr lang="ru-RU" sz="1200" b="0" kern="0" dirty="0" smtClean="0"/>
              <a:t>Видеокамера </a:t>
            </a:r>
            <a:r>
              <a:rPr lang="en-US" sz="1200" b="0" kern="0" dirty="0" smtClean="0"/>
              <a:t>Sony (16 </a:t>
            </a:r>
            <a:r>
              <a:rPr lang="ru-RU" sz="1200" b="0" kern="0" dirty="0"/>
              <a:t>т. р</a:t>
            </a:r>
            <a:r>
              <a:rPr lang="ru-RU" sz="1200" b="0" kern="0" dirty="0" smtClean="0"/>
              <a:t>.); пропускная полоса подключения </a:t>
            </a:r>
            <a:r>
              <a:rPr lang="ru-RU" sz="1200" i="1" u="sng" kern="0" dirty="0" smtClean="0">
                <a:solidFill>
                  <a:srgbClr val="FF0000"/>
                </a:solidFill>
              </a:rPr>
              <a:t>1.0 Мбит</a:t>
            </a:r>
            <a:r>
              <a:rPr lang="en-US" sz="1200" i="1" u="sng" kern="0" dirty="0" smtClean="0">
                <a:solidFill>
                  <a:srgbClr val="FF0000"/>
                </a:solidFill>
              </a:rPr>
              <a:t>/</a:t>
            </a:r>
            <a:r>
              <a:rPr lang="ru-RU" sz="1200" i="1" u="sng" kern="0" dirty="0" smtClean="0">
                <a:solidFill>
                  <a:srgbClr val="FF0000"/>
                </a:solidFill>
              </a:rPr>
              <a:t>с</a:t>
            </a:r>
            <a:endParaRPr lang="ru-RU" sz="1200" i="1" u="sng" dirty="0">
              <a:solidFill>
                <a:srgbClr val="FF0000"/>
              </a:solidFill>
            </a:endParaRPr>
          </a:p>
        </p:txBody>
      </p:sp>
      <p:sp>
        <p:nvSpPr>
          <p:cNvPr id="11" name="Прямоугольник 1"/>
          <p:cNvSpPr>
            <a:spLocks noChangeArrowheads="1"/>
          </p:cNvSpPr>
          <p:nvPr/>
        </p:nvSpPr>
        <p:spPr bwMode="auto">
          <a:xfrm>
            <a:off x="251520" y="404664"/>
            <a:ext cx="86409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Система </a:t>
            </a:r>
            <a:r>
              <a:rPr lang="ru-RU" altLang="ru-RU" sz="2400" dirty="0">
                <a:solidFill>
                  <a:schemeClr val="bg1"/>
                </a:solidFill>
              </a:rPr>
              <a:t>телеприсутствия «</a:t>
            </a:r>
            <a:r>
              <a:rPr lang="en-US" altLang="ru-RU" sz="2400" dirty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 smtClean="0">
                <a:solidFill>
                  <a:schemeClr val="bg1"/>
                </a:solidFill>
              </a:rPr>
              <a:t>».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Технические преимущества </a:t>
            </a:r>
            <a:r>
              <a:rPr lang="ru-RU" altLang="ru-RU" sz="2400" dirty="0">
                <a:solidFill>
                  <a:schemeClr val="bg1"/>
                </a:solidFill>
              </a:rPr>
              <a:t>перед </a:t>
            </a:r>
            <a:r>
              <a:rPr lang="ru-RU" altLang="ru-RU" sz="2400" dirty="0" smtClean="0">
                <a:solidFill>
                  <a:schemeClr val="bg1"/>
                </a:solidFill>
              </a:rPr>
              <a:t>аналогами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9574" r="5124"/>
          <a:stretch/>
        </p:blipFill>
        <p:spPr bwMode="auto">
          <a:xfrm>
            <a:off x="251520" y="1412776"/>
            <a:ext cx="8640960" cy="4680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736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004" y="60932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0" kern="0" dirty="0" smtClean="0"/>
              <a:t>Пункт Единой дежурно-диспетчерской службы Красноуфимского МО. </a:t>
            </a:r>
          </a:p>
          <a:p>
            <a:pPr algn="ctr"/>
            <a:r>
              <a:rPr lang="ru-RU" sz="1200" b="0" kern="0" dirty="0" smtClean="0"/>
              <a:t>Пропускная полоса подключения – </a:t>
            </a:r>
            <a:r>
              <a:rPr lang="ru-RU" sz="1200" i="1" u="sng" kern="0" dirty="0" smtClean="0">
                <a:solidFill>
                  <a:srgbClr val="FF0000"/>
                </a:solidFill>
              </a:rPr>
              <a:t>170 кбит</a:t>
            </a:r>
            <a:r>
              <a:rPr lang="en-US" sz="1200" i="1" u="sng" kern="0" dirty="0" smtClean="0">
                <a:solidFill>
                  <a:srgbClr val="FF0000"/>
                </a:solidFill>
              </a:rPr>
              <a:t>/</a:t>
            </a:r>
            <a:r>
              <a:rPr lang="ru-RU" sz="1200" i="1" u="sng" kern="0" dirty="0" smtClean="0">
                <a:solidFill>
                  <a:srgbClr val="FF0000"/>
                </a:solidFill>
              </a:rPr>
              <a:t>с (со звуком!)</a:t>
            </a:r>
            <a:r>
              <a:rPr lang="ru-RU" sz="1200" b="0" kern="0" dirty="0" smtClean="0"/>
              <a:t>.</a:t>
            </a:r>
          </a:p>
          <a:p>
            <a:pPr algn="ctr"/>
            <a:r>
              <a:rPr lang="ru-RU" sz="1200" i="1" u="sng" kern="0" dirty="0" smtClean="0">
                <a:solidFill>
                  <a:srgbClr val="FF0000"/>
                </a:solidFill>
              </a:rPr>
              <a:t>Система </a:t>
            </a:r>
            <a:r>
              <a:rPr lang="en-US" sz="1200" i="1" u="sng" kern="0" dirty="0" smtClean="0">
                <a:solidFill>
                  <a:srgbClr val="FF0000"/>
                </a:solidFill>
              </a:rPr>
              <a:t>Cisco </a:t>
            </a:r>
            <a:r>
              <a:rPr lang="ru-RU" sz="1200" i="1" u="sng" kern="0" dirty="0" smtClean="0">
                <a:solidFill>
                  <a:srgbClr val="FF0000"/>
                </a:solidFill>
              </a:rPr>
              <a:t>на данном канале не работает.</a:t>
            </a:r>
            <a:endParaRPr lang="ru-RU" sz="1200" i="1" u="sng" dirty="0">
              <a:solidFill>
                <a:srgbClr val="FF0000"/>
              </a:solidFill>
            </a:endParaRPr>
          </a:p>
        </p:txBody>
      </p:sp>
      <p:sp>
        <p:nvSpPr>
          <p:cNvPr id="11" name="Прямоугольник 1"/>
          <p:cNvSpPr>
            <a:spLocks noChangeArrowheads="1"/>
          </p:cNvSpPr>
          <p:nvPr/>
        </p:nvSpPr>
        <p:spPr bwMode="auto">
          <a:xfrm>
            <a:off x="251520" y="404664"/>
            <a:ext cx="86409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2800">
                <a:solidFill>
                  <a:srgbClr val="00703C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2000">
                <a:solidFill>
                  <a:srgbClr val="00703C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0404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Система </a:t>
            </a:r>
            <a:r>
              <a:rPr lang="ru-RU" altLang="ru-RU" sz="2400" dirty="0">
                <a:solidFill>
                  <a:schemeClr val="bg1"/>
                </a:solidFill>
              </a:rPr>
              <a:t>телеприсутствия «</a:t>
            </a:r>
            <a:r>
              <a:rPr lang="en-US" altLang="ru-RU" sz="2400" dirty="0">
                <a:solidFill>
                  <a:schemeClr val="bg1"/>
                </a:solidFill>
              </a:rPr>
              <a:t>Vidicor Video System</a:t>
            </a:r>
            <a:r>
              <a:rPr lang="ru-RU" altLang="ru-RU" sz="2400" dirty="0" smtClean="0">
                <a:solidFill>
                  <a:schemeClr val="bg1"/>
                </a:solidFill>
              </a:rPr>
              <a:t>».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solidFill>
                  <a:schemeClr val="bg1"/>
                </a:solidFill>
              </a:rPr>
              <a:t>Технические </a:t>
            </a:r>
            <a:r>
              <a:rPr lang="ru-RU" altLang="ru-RU" sz="2400" dirty="0">
                <a:solidFill>
                  <a:schemeClr val="bg1"/>
                </a:solidFill>
              </a:rPr>
              <a:t>преимущества перед </a:t>
            </a:r>
            <a:r>
              <a:rPr lang="ru-RU" altLang="ru-RU" sz="2400" dirty="0" smtClean="0">
                <a:solidFill>
                  <a:schemeClr val="bg1"/>
                </a:solidFill>
              </a:rPr>
              <a:t>аналогами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10224"/>
          <a:stretch/>
        </p:blipFill>
        <p:spPr bwMode="auto">
          <a:xfrm>
            <a:off x="1547664" y="1340768"/>
            <a:ext cx="6120680" cy="4622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3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55060</TotalTime>
  <Words>898</Words>
  <Application>Microsoft Office PowerPoint</Application>
  <PresentationFormat>Экран (4:3)</PresentationFormat>
  <Paragraphs>102</Paragraphs>
  <Slides>13</Slides>
  <Notes>12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Волна</vt:lpstr>
      <vt:lpstr> Система видеосвязи  на базе решения  «Vidicor Video System»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Современное состояние</vt:lpstr>
    </vt:vector>
  </TitlesOfParts>
  <Company>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оценки качества обслуживания клиентов – физических лиц</dc:title>
  <dc:creator>utsit</dc:creator>
  <cp:lastModifiedBy>В.В. Прохоров</cp:lastModifiedBy>
  <cp:revision>1357</cp:revision>
  <cp:lastPrinted>2016-03-02T12:14:44Z</cp:lastPrinted>
  <dcterms:created xsi:type="dcterms:W3CDTF">2010-02-04T12:29:09Z</dcterms:created>
  <dcterms:modified xsi:type="dcterms:W3CDTF">2016-04-02T08:34:35Z</dcterms:modified>
</cp:coreProperties>
</file>